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  <p:sldMasterId id="2147483672" r:id="rId5"/>
  </p:sldMasterIdLst>
  <p:notesMasterIdLst>
    <p:notesMasterId r:id="rId27"/>
  </p:notesMasterIdLst>
  <p:handoutMasterIdLst>
    <p:handoutMasterId r:id="rId28"/>
  </p:handoutMasterIdLst>
  <p:sldIdLst>
    <p:sldId id="291" r:id="rId6"/>
    <p:sldId id="343" r:id="rId7"/>
    <p:sldId id="2134804093" r:id="rId8"/>
    <p:sldId id="259" r:id="rId9"/>
    <p:sldId id="257" r:id="rId10"/>
    <p:sldId id="2134804098" r:id="rId11"/>
    <p:sldId id="2134804103" r:id="rId12"/>
    <p:sldId id="2134804106" r:id="rId13"/>
    <p:sldId id="262" r:id="rId14"/>
    <p:sldId id="2134804108" r:id="rId15"/>
    <p:sldId id="265" r:id="rId16"/>
    <p:sldId id="2134804094" r:id="rId17"/>
    <p:sldId id="261" r:id="rId18"/>
    <p:sldId id="2134804109" r:id="rId19"/>
    <p:sldId id="260" r:id="rId20"/>
    <p:sldId id="266" r:id="rId21"/>
    <p:sldId id="2134804102" r:id="rId22"/>
    <p:sldId id="2134804104" r:id="rId23"/>
    <p:sldId id="2134804107" r:id="rId24"/>
    <p:sldId id="2134804105" r:id="rId25"/>
    <p:sldId id="268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FCCFA9-020E-44F2-9756-625B58E8E5D3}">
          <p14:sldIdLst>
            <p14:sldId id="291"/>
            <p14:sldId id="343"/>
            <p14:sldId id="2134804093"/>
            <p14:sldId id="259"/>
            <p14:sldId id="257"/>
            <p14:sldId id="2134804098"/>
            <p14:sldId id="2134804103"/>
            <p14:sldId id="2134804106"/>
            <p14:sldId id="262"/>
            <p14:sldId id="2134804108"/>
            <p14:sldId id="265"/>
            <p14:sldId id="2134804094"/>
            <p14:sldId id="261"/>
            <p14:sldId id="2134804109"/>
            <p14:sldId id="260"/>
            <p14:sldId id="266"/>
            <p14:sldId id="2134804102"/>
            <p14:sldId id="2134804104"/>
            <p14:sldId id="2134804107"/>
            <p14:sldId id="213480410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78">
          <p15:clr>
            <a:srgbClr val="A4A3A4"/>
          </p15:clr>
        </p15:guide>
        <p15:guide id="2" orient="horz" pos="3860">
          <p15:clr>
            <a:srgbClr val="A4A3A4"/>
          </p15:clr>
        </p15:guide>
        <p15:guide id="3" pos="7355">
          <p15:clr>
            <a:srgbClr val="A4A3A4"/>
          </p15:clr>
        </p15:guide>
        <p15:guide id="4" pos="385">
          <p15:clr>
            <a:srgbClr val="A4A3A4"/>
          </p15:clr>
        </p15:guide>
        <p15:guide id="5" pos="326">
          <p15:clr>
            <a:srgbClr val="A4A3A4"/>
          </p15:clr>
        </p15:guide>
        <p15:guide id="6" pos="7295">
          <p15:clr>
            <a:srgbClr val="A4A3A4"/>
          </p15:clr>
        </p15:guide>
        <p15:guide id="7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nna McAinsh" initials="JM" lastIdx="9" clrIdx="0">
    <p:extLst>
      <p:ext uri="{19B8F6BF-5375-455C-9EA6-DF929625EA0E}">
        <p15:presenceInfo xmlns:p15="http://schemas.microsoft.com/office/powerpoint/2012/main" userId="S::JMcainsh@slb.com::7398d876-43ff-4968-885d-bfc1a58439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9999"/>
    <a:srgbClr val="354567"/>
    <a:srgbClr val="D0D8E7"/>
    <a:srgbClr val="666699"/>
    <a:srgbClr val="9999CC"/>
    <a:srgbClr val="CCCCFF"/>
    <a:srgbClr val="3366CC"/>
    <a:srgbClr val="06699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5059" autoAdjust="0"/>
  </p:normalViewPr>
  <p:slideViewPr>
    <p:cSldViewPr snapToGrid="0">
      <p:cViewPr>
        <p:scale>
          <a:sx n="82" d="100"/>
          <a:sy n="82" d="100"/>
        </p:scale>
        <p:origin x="538" y="82"/>
      </p:cViewPr>
      <p:guideLst>
        <p:guide orient="horz" pos="978"/>
        <p:guide orient="horz" pos="3860"/>
        <p:guide pos="7355"/>
        <p:guide pos="385"/>
        <p:guide pos="326"/>
        <p:guide pos="729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0C9A48-7ED3-4BAB-A8C8-A2D0E103BA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AF591-76C7-4DE6-B9D4-304631EAAC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844A3-1157-4B5F-9B55-6CAEF86FCD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F206A-20A3-4809-A90F-1ADF9ADBB9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202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268B5-8193-4475-9554-1CB281ABA2EB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A757A-9938-49CB-A041-148D7B384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C68A2-D247-AF40-BE88-61FA546762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42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4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Plan  - Get Activity plan object from a Well</a:t>
            </a:r>
          </a:p>
          <a:p>
            <a:r>
              <a:rPr lang="en-US" dirty="0"/>
              <a:t>Sections        - Get list of section objects for a </a:t>
            </a:r>
            <a:r>
              <a:rPr lang="en-US" dirty="0" err="1"/>
              <a:t>WellBore</a:t>
            </a:r>
            <a:endParaRPr lang="en-US" dirty="0"/>
          </a:p>
          <a:p>
            <a:r>
              <a:rPr lang="en-US" dirty="0"/>
              <a:t>bhaRuns       - Get list of </a:t>
            </a:r>
            <a:r>
              <a:rPr lang="en-US" dirty="0" err="1"/>
              <a:t>bha</a:t>
            </a:r>
            <a:r>
              <a:rPr lang="en-US" dirty="0"/>
              <a:t> Runs for a Section</a:t>
            </a:r>
          </a:p>
          <a:p>
            <a:r>
              <a:rPr lang="en-US" dirty="0"/>
              <a:t>Query           - Get a list of entity objects for a list of Wells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look at entity based API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We follow the similar pattern what is done in the </a:t>
            </a:r>
          </a:p>
          <a:p>
            <a:r>
              <a:rPr lang="en-US" dirty="0"/>
              <a:t>     OSDU core</a:t>
            </a:r>
          </a:p>
          <a:p>
            <a:r>
              <a:rPr lang="en-US" dirty="0"/>
              <a:t>  - Every update will result as a new view </a:t>
            </a:r>
          </a:p>
          <a:p>
            <a:endParaRPr lang="en-US" dirty="0"/>
          </a:p>
          <a:p>
            <a:r>
              <a:rPr lang="en-US" dirty="0"/>
              <a:t> - We have Azure based implementation</a:t>
            </a:r>
          </a:p>
          <a:p>
            <a:r>
              <a:rPr lang="en-US" dirty="0"/>
              <a:t>    - Cosmos DB data store with MongoDB API</a:t>
            </a:r>
          </a:p>
          <a:p>
            <a:endParaRPr lang="en-US" dirty="0"/>
          </a:p>
          <a:p>
            <a:r>
              <a:rPr lang="en-US" dirty="0"/>
              <a:t> - Store data payload as JSON file in OSDU core file store</a:t>
            </a:r>
          </a:p>
          <a:p>
            <a:r>
              <a:rPr lang="en-US" dirty="0"/>
              <a:t>     Enable all workflows based OSDU core store -  e.g. index and search, map visualization etc.</a:t>
            </a:r>
          </a:p>
          <a:p>
            <a:endParaRPr lang="en-US" dirty="0"/>
          </a:p>
          <a:p>
            <a:r>
              <a:rPr lang="en-US" dirty="0"/>
              <a:t> - Today entity relationship are captured document</a:t>
            </a:r>
          </a:p>
          <a:p>
            <a:r>
              <a:rPr lang="en-US" dirty="0"/>
              <a:t>    This can be externalized later with some graphic data bases </a:t>
            </a:r>
          </a:p>
          <a:p>
            <a:endParaRPr lang="en-US" dirty="0"/>
          </a:p>
          <a:p>
            <a:r>
              <a:rPr lang="en-US" dirty="0"/>
              <a:t>  - Implement domain based validation logic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7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look at entity based API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- We follow the similar pattern what is done in the </a:t>
            </a:r>
          </a:p>
          <a:p>
            <a:r>
              <a:rPr lang="en-US" dirty="0"/>
              <a:t>     OSDU core</a:t>
            </a:r>
          </a:p>
          <a:p>
            <a:r>
              <a:rPr lang="en-US" dirty="0"/>
              <a:t>  - Every update will result as a new view </a:t>
            </a:r>
          </a:p>
          <a:p>
            <a:endParaRPr lang="en-US" dirty="0"/>
          </a:p>
          <a:p>
            <a:r>
              <a:rPr lang="en-US" dirty="0"/>
              <a:t> - We have Azure based implementation</a:t>
            </a:r>
          </a:p>
          <a:p>
            <a:r>
              <a:rPr lang="en-US" dirty="0"/>
              <a:t>    - Cosmos DB data store with MongoDB API</a:t>
            </a:r>
          </a:p>
          <a:p>
            <a:endParaRPr lang="en-US" dirty="0"/>
          </a:p>
          <a:p>
            <a:r>
              <a:rPr lang="en-US" dirty="0"/>
              <a:t> - Store data payload as JSON file in OSDU core file store</a:t>
            </a:r>
          </a:p>
          <a:p>
            <a:r>
              <a:rPr lang="en-US" dirty="0"/>
              <a:t>     Enable all workflows based OSDU core store -  e.g. index and search, map visualization etc.</a:t>
            </a:r>
          </a:p>
          <a:p>
            <a:endParaRPr lang="en-US" dirty="0"/>
          </a:p>
          <a:p>
            <a:r>
              <a:rPr lang="en-US" dirty="0"/>
              <a:t> - Today entity relationship are captured document</a:t>
            </a:r>
          </a:p>
          <a:p>
            <a:r>
              <a:rPr lang="en-US" dirty="0"/>
              <a:t>    This can be externalized later with some graphic data bases </a:t>
            </a:r>
          </a:p>
          <a:p>
            <a:endParaRPr lang="en-US" dirty="0"/>
          </a:p>
          <a:p>
            <a:r>
              <a:rPr lang="en-US" dirty="0"/>
              <a:t>  - Implement domain based validation logic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77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Storage API quick view</a:t>
            </a:r>
          </a:p>
          <a:p>
            <a:endParaRPr lang="en-US" dirty="0"/>
          </a:p>
          <a:p>
            <a:r>
              <a:rPr lang="en-US" dirty="0"/>
              <a:t>-   Create or update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Get latest version of the entity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Delete Entity (This is a soft delete)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Get specific version of given entity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Delete specific version of given entity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Get all entity version numbers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Permenantly</a:t>
            </a:r>
            <a:r>
              <a:rPr lang="en-US" dirty="0"/>
              <a:t> delete id object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Pipeline of </a:t>
            </a:r>
          </a:p>
          <a:p>
            <a:endParaRPr lang="en-US" dirty="0"/>
          </a:p>
          <a:p>
            <a:r>
              <a:rPr lang="en-US" dirty="0"/>
              <a:t>Build, Containerize, Scan, Deploy, Integration, Attributions are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6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Plan  - Get Activity plan object from a Well</a:t>
            </a:r>
          </a:p>
          <a:p>
            <a:r>
              <a:rPr lang="en-US" dirty="0"/>
              <a:t>Sections        - Get list of section objects for a </a:t>
            </a:r>
            <a:r>
              <a:rPr lang="en-US" dirty="0" err="1"/>
              <a:t>WellBore</a:t>
            </a:r>
            <a:endParaRPr lang="en-US" dirty="0"/>
          </a:p>
          <a:p>
            <a:r>
              <a:rPr lang="en-US" dirty="0" err="1"/>
              <a:t>BHARuns</a:t>
            </a:r>
            <a:r>
              <a:rPr lang="en-US" dirty="0"/>
              <a:t>       - Get list of </a:t>
            </a:r>
            <a:r>
              <a:rPr lang="en-US" dirty="0" err="1"/>
              <a:t>bha</a:t>
            </a:r>
            <a:r>
              <a:rPr lang="en-US" dirty="0"/>
              <a:t> Runs for a Section</a:t>
            </a:r>
          </a:p>
          <a:p>
            <a:r>
              <a:rPr lang="en-US" dirty="0"/>
              <a:t>Query           - Get a list of entity objects for a list of Wells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1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Plan  - Get Activity plan object from a Well</a:t>
            </a:r>
          </a:p>
          <a:p>
            <a:r>
              <a:rPr lang="en-US" dirty="0"/>
              <a:t>Sections        - Get list of section objects for a </a:t>
            </a:r>
            <a:r>
              <a:rPr lang="en-US" dirty="0" err="1"/>
              <a:t>WellBore</a:t>
            </a:r>
            <a:endParaRPr lang="en-US" dirty="0"/>
          </a:p>
          <a:p>
            <a:r>
              <a:rPr lang="en-US" dirty="0" err="1"/>
              <a:t>BHARuns</a:t>
            </a:r>
            <a:r>
              <a:rPr lang="en-US" dirty="0"/>
              <a:t>       - Get list of </a:t>
            </a:r>
            <a:r>
              <a:rPr lang="en-US" dirty="0" err="1"/>
              <a:t>bha</a:t>
            </a:r>
            <a:r>
              <a:rPr lang="en-US" dirty="0"/>
              <a:t> Runs for a Section</a:t>
            </a:r>
          </a:p>
          <a:p>
            <a:r>
              <a:rPr lang="en-US" dirty="0"/>
              <a:t>Query           - Get a list of entity objects for a list of Wells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2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Delivery DDMS Contribution Scope. </a:t>
            </a:r>
          </a:p>
          <a:p>
            <a:r>
              <a:rPr lang="en-US" dirty="0"/>
              <a:t>   -  Here I’ll talk about what we have contributed so far.</a:t>
            </a:r>
          </a:p>
          <a:p>
            <a:r>
              <a:rPr lang="en-US" dirty="0"/>
              <a:t>   -  What we will be contributing in 2021</a:t>
            </a:r>
          </a:p>
          <a:p>
            <a:r>
              <a:rPr lang="en-US" dirty="0"/>
              <a:t>   -  Well Delivery Data Management Services </a:t>
            </a:r>
          </a:p>
          <a:p>
            <a:r>
              <a:rPr lang="en-US" dirty="0"/>
              <a:t>              is focused on well planning and well execution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High level architecture.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isolation layer is in place. 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Relationship between well delivery DDMS &amp; OSDU Core Services and API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Then will go through API we contributed </a:t>
            </a:r>
          </a:p>
          <a:p>
            <a:pPr marL="0" indent="0">
              <a:buFontTx/>
              <a:buNone/>
            </a:pPr>
            <a:r>
              <a:rPr lang="en-US" dirty="0"/>
              <a:t>   - There are 2 category of API’s</a:t>
            </a:r>
          </a:p>
          <a:p>
            <a:r>
              <a:rPr lang="en-US" dirty="0"/>
              <a:t>   - one is generic entity based data access API’s </a:t>
            </a:r>
          </a:p>
          <a:p>
            <a:r>
              <a:rPr lang="en-US" dirty="0"/>
              <a:t>           - very similar to what core team has a pattern </a:t>
            </a:r>
          </a:p>
          <a:p>
            <a:r>
              <a:rPr lang="en-US" dirty="0"/>
              <a:t>                - you access resources based on  Type and ID</a:t>
            </a:r>
          </a:p>
          <a:p>
            <a:r>
              <a:rPr lang="en-US" dirty="0"/>
              <a:t>   - and the second one is domain based </a:t>
            </a:r>
          </a:p>
          <a:p>
            <a:r>
              <a:rPr lang="en-US" dirty="0"/>
              <a:t>          - more sophisticated API</a:t>
            </a:r>
          </a:p>
          <a:p>
            <a:r>
              <a:rPr lang="en-US" dirty="0"/>
              <a:t>          - based on few use cases we proposed. </a:t>
            </a:r>
          </a:p>
          <a:p>
            <a:r>
              <a:rPr lang="en-US" dirty="0"/>
              <a:t>          - As the domain workflow grows </a:t>
            </a:r>
          </a:p>
          <a:p>
            <a:r>
              <a:rPr lang="en-US" dirty="0"/>
              <a:t>               - this part of the API’s will grow significantly</a:t>
            </a:r>
          </a:p>
          <a:p>
            <a:endParaRPr lang="en-US" dirty="0"/>
          </a:p>
          <a:p>
            <a:r>
              <a:rPr lang="en-US" dirty="0"/>
              <a:t>Code Structure and Documentation associated with it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60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introduce, Schlumberger OSDU team</a:t>
            </a:r>
          </a:p>
          <a:p>
            <a:r>
              <a:rPr lang="en-US" dirty="0"/>
              <a:t>   - Diana is our Project Manager </a:t>
            </a:r>
          </a:p>
          <a:p>
            <a:r>
              <a:rPr lang="en-US" dirty="0"/>
              <a:t>   - Sheng is our Key Developer</a:t>
            </a:r>
          </a:p>
          <a:p>
            <a:r>
              <a:rPr lang="en-US" dirty="0"/>
              <a:t>      - He has contributed all the code, you’ll see in GITLAB</a:t>
            </a:r>
          </a:p>
          <a:p>
            <a:r>
              <a:rPr lang="en-US" dirty="0"/>
              <a:t>   - Stuart works closely with the Data Definition team</a:t>
            </a:r>
          </a:p>
          <a:p>
            <a:r>
              <a:rPr lang="en-US" dirty="0"/>
              <a:t>          - He is our Data Modeler and Data Architect</a:t>
            </a:r>
          </a:p>
          <a:p>
            <a:r>
              <a:rPr lang="en-US" dirty="0"/>
              <a:t>   - Mary is our QA Engineer, Qualifying the code</a:t>
            </a:r>
          </a:p>
          <a:p>
            <a:r>
              <a:rPr lang="en-US" dirty="0"/>
              <a:t>   - Yao Jia is an well construction Architect contributing </a:t>
            </a:r>
          </a:p>
          <a:p>
            <a:r>
              <a:rPr lang="en-US" dirty="0"/>
              <a:t>           as an Architect until  Season 1 delivery</a:t>
            </a:r>
          </a:p>
          <a:p>
            <a:r>
              <a:rPr lang="en-US" dirty="0"/>
              <a:t>   - and I will be contributing as an architecture from </a:t>
            </a:r>
          </a:p>
          <a:p>
            <a:r>
              <a:rPr lang="en-US" dirty="0"/>
              <a:t>      Season 2 onwards  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9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Objectives of this contribution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By doing a WD DDMS, we can establish a common domain model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- Including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- Construction process of well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- Planning of the well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- Completion as well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will take a step by step approach of working and contributing different domains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- 2020, we have contributed well planning.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- Which is going through some revisions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- 2021 we will be contributing well execution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Implemented domain aware storage - JSON document data store.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-  On the top of that we will provide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- Domain based  API’s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- Data access (entity) based API’s.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- Those are standard API’s, implemented in Java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Those are the objective of our contribution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2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2020, we delivered Well Planning domain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be more specific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-  Since planning model is more complex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- and has a lengthy review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- we did not want to build everything after it is finalized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- we took an approach that we build and adjust 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implementation.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 the implementation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we have implemented a JSON document object 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that is based on mongo </a:t>
            </a:r>
            <a:r>
              <a:rPr lang="en-US" sz="1200" dirty="0" err="1"/>
              <a:t>db</a:t>
            </a:r>
            <a:r>
              <a:rPr lang="en-US" sz="1200" dirty="0"/>
              <a:t> </a:t>
            </a:r>
            <a:r>
              <a:rPr lang="en-US" sz="1200" dirty="0" err="1"/>
              <a:t>api</a:t>
            </a:r>
            <a:r>
              <a:rPr lang="en-US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This makes the solution portable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On the Azure cloud, we have cosmos DB as a backend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 Accessing through Mongo DB API drivers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- So in case,  if it has to be implemented in any other CSP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provided data store we </a:t>
            </a:r>
            <a:r>
              <a:rPr lang="en-US" sz="1200" dirty="0" err="1"/>
              <a:t>donot</a:t>
            </a:r>
            <a:r>
              <a:rPr lang="en-US" sz="1200" dirty="0"/>
              <a:t> have to change the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at the API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data access API we provide are considered strongly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typed. because it is aware of the data type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and model and it does the validation.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 case driven domain workflows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For e.g. well planning </a:t>
            </a:r>
            <a:r>
              <a:rPr lang="en-US" sz="1200" dirty="0" err="1"/>
              <a:t>api’s</a:t>
            </a:r>
            <a:r>
              <a:rPr lang="en-US" sz="1200" dirty="0"/>
              <a:t> based on Offset Well </a:t>
            </a:r>
            <a:r>
              <a:rPr lang="en-US" sz="1200" dirty="0" err="1"/>
              <a:t>Analy</a:t>
            </a:r>
            <a:r>
              <a:rPr lang="en-US" sz="1200" dirty="0"/>
              <a:t>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              consuming the planning data in execution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 the documentation will have documentation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  Sample Payload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10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</a:p>
          <a:p>
            <a:endParaRPr lang="en-US" dirty="0"/>
          </a:p>
          <a:p>
            <a:r>
              <a:rPr lang="en-US" dirty="0"/>
              <a:t> - As part of OSDU and live in the OSDU space </a:t>
            </a:r>
          </a:p>
          <a:p>
            <a:r>
              <a:rPr lang="en-US" dirty="0"/>
              <a:t> -  WD DMS has made into the dependency and </a:t>
            </a:r>
          </a:p>
          <a:p>
            <a:r>
              <a:rPr lang="en-US" dirty="0"/>
              <a:t>     relationship to OSDU core API</a:t>
            </a:r>
          </a:p>
          <a:p>
            <a:endParaRPr lang="en-US" dirty="0"/>
          </a:p>
          <a:p>
            <a:r>
              <a:rPr lang="en-US" dirty="0"/>
              <a:t> -  WD DMS is a typical server side multi layer architecture</a:t>
            </a:r>
          </a:p>
          <a:p>
            <a:r>
              <a:rPr lang="en-US" dirty="0"/>
              <a:t>      -  Where we provide</a:t>
            </a:r>
          </a:p>
          <a:p>
            <a:r>
              <a:rPr lang="en-US" dirty="0"/>
              <a:t>      -  On the top http rest API layer, that handles </a:t>
            </a:r>
          </a:p>
          <a:p>
            <a:r>
              <a:rPr lang="en-US" dirty="0"/>
              <a:t>             http aspect of the service</a:t>
            </a:r>
          </a:p>
          <a:p>
            <a:r>
              <a:rPr lang="en-US" dirty="0"/>
              <a:t>       - then underneath, we have services implementation  </a:t>
            </a:r>
          </a:p>
          <a:p>
            <a:r>
              <a:rPr lang="en-US" dirty="0"/>
              <a:t>             each targeting API uses cases</a:t>
            </a:r>
          </a:p>
          <a:p>
            <a:endParaRPr lang="en-US" dirty="0"/>
          </a:p>
          <a:p>
            <a:r>
              <a:rPr lang="en-US" dirty="0"/>
              <a:t>  - Service layer itself  is an abstract using service interfaces </a:t>
            </a:r>
          </a:p>
          <a:p>
            <a:r>
              <a:rPr lang="en-US" dirty="0"/>
              <a:t>          - we can use the master service as replacement in our</a:t>
            </a:r>
          </a:p>
          <a:p>
            <a:r>
              <a:rPr lang="en-US" dirty="0"/>
              <a:t>             automated test as well</a:t>
            </a:r>
          </a:p>
          <a:p>
            <a:endParaRPr lang="en-US" dirty="0"/>
          </a:p>
          <a:p>
            <a:r>
              <a:rPr lang="en-US" dirty="0"/>
              <a:t>           - Service layer basically  encapsulates the business </a:t>
            </a:r>
          </a:p>
          <a:p>
            <a:r>
              <a:rPr lang="en-US" dirty="0"/>
              <a:t>                 logic of the well delivery data domain</a:t>
            </a:r>
          </a:p>
          <a:p>
            <a:endParaRPr lang="en-US" dirty="0"/>
          </a:p>
          <a:p>
            <a:r>
              <a:rPr lang="en-US" dirty="0"/>
              <a:t>             - As I highlighted before, there are 2 category of service API</a:t>
            </a:r>
          </a:p>
          <a:p>
            <a:r>
              <a:rPr lang="en-US" dirty="0"/>
              <a:t>                  -  one is more domain focused</a:t>
            </a:r>
          </a:p>
          <a:p>
            <a:r>
              <a:rPr lang="en-US" dirty="0"/>
              <a:t>                  -  the other more generic data based storage service </a:t>
            </a:r>
          </a:p>
          <a:p>
            <a:r>
              <a:rPr lang="en-US" dirty="0"/>
              <a:t>                      - This one talks to more OSDU core Service APIs</a:t>
            </a:r>
          </a:p>
          <a:p>
            <a:r>
              <a:rPr lang="en-US" dirty="0"/>
              <a:t>                            so it can participate with any workflow from </a:t>
            </a:r>
          </a:p>
          <a:p>
            <a:r>
              <a:rPr lang="en-US" dirty="0"/>
              <a:t>                            OSDU core API</a:t>
            </a:r>
          </a:p>
          <a:p>
            <a:endParaRPr lang="en-US" dirty="0"/>
          </a:p>
          <a:p>
            <a:r>
              <a:rPr lang="en-US" dirty="0"/>
              <a:t>  Moving down a layer              </a:t>
            </a:r>
          </a:p>
          <a:p>
            <a:r>
              <a:rPr lang="en-US" dirty="0"/>
              <a:t>      - We have abstraction built into  </a:t>
            </a:r>
          </a:p>
          <a:p>
            <a:r>
              <a:rPr lang="en-US" dirty="0"/>
              <a:t>       - allow us to target a storage client </a:t>
            </a:r>
            <a:r>
              <a:rPr lang="en-US" dirty="0" err="1"/>
              <a:t>fassad</a:t>
            </a:r>
            <a:r>
              <a:rPr lang="en-US" dirty="0"/>
              <a:t> </a:t>
            </a:r>
          </a:p>
          <a:p>
            <a:r>
              <a:rPr lang="en-US" dirty="0"/>
              <a:t>            - today we have 2 layer </a:t>
            </a:r>
            <a:r>
              <a:rPr lang="en-US" dirty="0" err="1"/>
              <a:t>fassad</a:t>
            </a:r>
            <a:r>
              <a:rPr lang="en-US" dirty="0"/>
              <a:t> </a:t>
            </a:r>
          </a:p>
          <a:p>
            <a:r>
              <a:rPr lang="en-US" dirty="0"/>
              <a:t>               - one is basic storage client</a:t>
            </a:r>
          </a:p>
          <a:p>
            <a:r>
              <a:rPr lang="en-US" dirty="0"/>
              <a:t>                  - we can implement your own tech.</a:t>
            </a:r>
          </a:p>
          <a:p>
            <a:r>
              <a:rPr lang="en-US" dirty="0"/>
              <a:t>                     as long as you satisfy the storage client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                      but in that case, you might have to change </a:t>
            </a:r>
          </a:p>
          <a:p>
            <a:r>
              <a:rPr lang="en-US" dirty="0"/>
              <a:t>                      the query functionality </a:t>
            </a:r>
          </a:p>
          <a:p>
            <a:r>
              <a:rPr lang="en-US" dirty="0"/>
              <a:t>                - Other one is Mongo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fassad</a:t>
            </a:r>
            <a:endParaRPr lang="en-US" dirty="0"/>
          </a:p>
          <a:p>
            <a:r>
              <a:rPr lang="en-US" dirty="0"/>
              <a:t>                      -  which we use as a standard mongo DB interface</a:t>
            </a:r>
          </a:p>
          <a:p>
            <a:r>
              <a:rPr lang="en-US" dirty="0"/>
              <a:t>                      -  we can implement mongo DB compatible flavors</a:t>
            </a:r>
          </a:p>
          <a:p>
            <a:r>
              <a:rPr lang="en-US" dirty="0"/>
              <a:t>                             - such as cosmos DB war from Azure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As for the dependency on the OSDU Core API</a:t>
            </a:r>
          </a:p>
          <a:p>
            <a:r>
              <a:rPr lang="en-US" dirty="0"/>
              <a:t>   - Dependency  on the OSDU  Core what we do today</a:t>
            </a:r>
          </a:p>
          <a:p>
            <a:r>
              <a:rPr lang="en-US" dirty="0"/>
              <a:t>   - Index search API </a:t>
            </a:r>
          </a:p>
          <a:p>
            <a:r>
              <a:rPr lang="en-US" dirty="0"/>
              <a:t>   - We persist the data in 2 formats</a:t>
            </a:r>
          </a:p>
          <a:p>
            <a:r>
              <a:rPr lang="en-US" dirty="0"/>
              <a:t>      - we store data in the JSON object store   </a:t>
            </a:r>
          </a:p>
          <a:p>
            <a:r>
              <a:rPr lang="en-US" dirty="0"/>
              <a:t>      - we push those data into OSDU core cloud storage 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We tend to rely on the core services to validate </a:t>
            </a:r>
          </a:p>
          <a:p>
            <a:r>
              <a:rPr lang="en-US" dirty="0"/>
              <a:t>     - Schema, Entitlement and storage services 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9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Example of a “Well Activity Program” being delivered from </a:t>
            </a:r>
          </a:p>
          <a:p>
            <a:r>
              <a:rPr lang="en-US" sz="1200" dirty="0"/>
              <a:t>DrillPlan to the Well Delivery DMS (OSDU storage). </a:t>
            </a:r>
          </a:p>
          <a:p>
            <a:endParaRPr lang="en-US" sz="1200" dirty="0"/>
          </a:p>
          <a:p>
            <a:r>
              <a:rPr lang="en-US" sz="1200" dirty="0"/>
              <a:t>In the CVX example the “Data Foundation” is in their </a:t>
            </a:r>
          </a:p>
          <a:p>
            <a:r>
              <a:rPr lang="en-US" sz="1200" dirty="0"/>
              <a:t>external subscription.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multiple entity type</a:t>
            </a:r>
          </a:p>
          <a:p>
            <a:endParaRPr lang="en-US" dirty="0"/>
          </a:p>
          <a:p>
            <a:r>
              <a:rPr lang="en-US" dirty="0"/>
              <a:t>It is designed for consumption</a:t>
            </a:r>
          </a:p>
          <a:p>
            <a:endParaRPr lang="en-US" dirty="0"/>
          </a:p>
          <a:p>
            <a:r>
              <a:rPr lang="en-US" dirty="0"/>
              <a:t>We have relationship builder which can </a:t>
            </a:r>
          </a:p>
          <a:p>
            <a:r>
              <a:rPr lang="en-US" dirty="0"/>
              <a:t>Put all relate object together and give us a </a:t>
            </a:r>
          </a:p>
          <a:p>
            <a:r>
              <a:rPr lang="en-US" dirty="0"/>
              <a:t>Wholistic view.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A757A-9938-49CB-A041-148D7B3847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8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r="26492"/>
          <a:stretch/>
        </p:blipFill>
        <p:spPr>
          <a:xfrm>
            <a:off x="1" y="0"/>
            <a:ext cx="674389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26E8BC-1293-4EF2-B1B7-449CB7420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664" y="1085850"/>
            <a:ext cx="7042431" cy="72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r="26492"/>
          <a:stretch/>
        </p:blipFill>
        <p:spPr>
          <a:xfrm>
            <a:off x="1" y="0"/>
            <a:ext cx="674389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26E8BC-1293-4EF2-B1B7-449CB7420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664" y="1085850"/>
            <a:ext cx="7042431" cy="72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5" t="16292" r="21932" b="1741"/>
          <a:stretch/>
        </p:blipFill>
        <p:spPr>
          <a:xfrm>
            <a:off x="0" y="0"/>
            <a:ext cx="674389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7DBBB0-C560-4CAB-B34D-4B6956446F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664" y="1085850"/>
            <a:ext cx="7042431" cy="72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2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b="1639"/>
          <a:stretch/>
        </p:blipFill>
        <p:spPr>
          <a:xfrm>
            <a:off x="-1773" y="0"/>
            <a:ext cx="6858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9350" y="4478161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29351" y="4967984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400800" y="3212049"/>
            <a:ext cx="5273796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349" y="346903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752FADD-0B45-4C0A-A157-2AEBD019C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507" y="3075684"/>
            <a:ext cx="6461898" cy="47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91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/>
          <a:stretch/>
        </p:blipFill>
        <p:spPr>
          <a:xfrm>
            <a:off x="0" y="-3659"/>
            <a:ext cx="6546072" cy="68964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6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Op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7354" y="1250523"/>
            <a:ext cx="4703954" cy="526254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37353" y="1693814"/>
            <a:ext cx="470395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87E9C-4889-4EE8-9DED-3A97D2367CBB}"/>
              </a:ext>
            </a:extLst>
          </p:cNvPr>
          <p:cNvSpPr/>
          <p:nvPr userDrawn="1"/>
        </p:nvSpPr>
        <p:spPr>
          <a:xfrm>
            <a:off x="-1" y="2051004"/>
            <a:ext cx="12188825" cy="410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5AD62-8151-47B3-8743-B4A0CD72451A}"/>
              </a:ext>
            </a:extLst>
          </p:cNvPr>
          <p:cNvSpPr/>
          <p:nvPr userDrawn="1"/>
        </p:nvSpPr>
        <p:spPr>
          <a:xfrm>
            <a:off x="-1" y="1051133"/>
            <a:ext cx="5221481" cy="1282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434" y="1236231"/>
            <a:ext cx="4421943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709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4778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17524" y="1431148"/>
            <a:ext cx="5394960" cy="4696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81103" y="1431148"/>
            <a:ext cx="5394960" cy="4696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96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389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34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5" t="16292" r="21932" b="1741"/>
          <a:stretch/>
        </p:blipFill>
        <p:spPr>
          <a:xfrm>
            <a:off x="0" y="0"/>
            <a:ext cx="674389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7DBBB0-C560-4CAB-B34D-4B6956446F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664" y="1085850"/>
            <a:ext cx="7042431" cy="72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2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b="1639"/>
          <a:stretch/>
        </p:blipFill>
        <p:spPr>
          <a:xfrm>
            <a:off x="-1773" y="0"/>
            <a:ext cx="6858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29350" y="4478161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29351" y="4967984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400800" y="3212049"/>
            <a:ext cx="5273796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9349" y="346903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752FADD-0B45-4C0A-A157-2AEBD019C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507" y="3075684"/>
            <a:ext cx="6461898" cy="47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0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Op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60B80114-709E-46B6-8F37-FB161CC11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/>
          <a:stretch/>
        </p:blipFill>
        <p:spPr>
          <a:xfrm>
            <a:off x="0" y="-3659"/>
            <a:ext cx="6546072" cy="689645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3892" y="3834349"/>
            <a:ext cx="4930705" cy="489823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43893" y="4324172"/>
            <a:ext cx="493070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9A24C-FD18-4622-8C36-431ED7EAFE73}"/>
              </a:ext>
            </a:extLst>
          </p:cNvPr>
          <p:cNvSpPr/>
          <p:nvPr userDrawn="1"/>
        </p:nvSpPr>
        <p:spPr>
          <a:xfrm>
            <a:off x="6094411" y="2521009"/>
            <a:ext cx="5580185" cy="11997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3891" y="2777997"/>
            <a:ext cx="5128525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373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Op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7354" y="1250523"/>
            <a:ext cx="4703954" cy="526254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337353" y="1693814"/>
            <a:ext cx="4703954" cy="35719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787E9C-4889-4EE8-9DED-3A97D2367CBB}"/>
              </a:ext>
            </a:extLst>
          </p:cNvPr>
          <p:cNvSpPr/>
          <p:nvPr userDrawn="1"/>
        </p:nvSpPr>
        <p:spPr>
          <a:xfrm>
            <a:off x="-1" y="2051004"/>
            <a:ext cx="12188825" cy="4100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5AD62-8151-47B3-8743-B4A0CD72451A}"/>
              </a:ext>
            </a:extLst>
          </p:cNvPr>
          <p:cNvSpPr/>
          <p:nvPr userDrawn="1"/>
        </p:nvSpPr>
        <p:spPr>
          <a:xfrm>
            <a:off x="-1" y="1051133"/>
            <a:ext cx="5221481" cy="1282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434" y="1236231"/>
            <a:ext cx="4421943" cy="685800"/>
          </a:xfrm>
        </p:spPr>
        <p:txBody>
          <a:bodyPr anchor="b">
            <a:noAutofit/>
          </a:bodyPr>
          <a:lstStyle>
            <a:lvl1pPr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37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517524" y="1431148"/>
            <a:ext cx="5394960" cy="4696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81103" y="1431148"/>
            <a:ext cx="5394960" cy="4696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00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69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1005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525" y="1431010"/>
            <a:ext cx="11152188" cy="4598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6CB77-8726-6C41-BC3B-93CDC477DC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357" y="6424118"/>
            <a:ext cx="1146396" cy="256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D598B-5CC1-4E3A-9D06-70792A27B9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6281" y="6425030"/>
            <a:ext cx="1138547" cy="255078"/>
          </a:xfrm>
          <a:prstGeom prst="rect">
            <a:avLst/>
          </a:prstGeom>
        </p:spPr>
      </p:pic>
      <p:sp>
        <p:nvSpPr>
          <p:cNvPr id="6" name="RightsWATCH-Watermark-Text-1234567890">
            <a:extLst>
              <a:ext uri="{FF2B5EF4-FFF2-40B4-BE49-F238E27FC236}">
                <a16:creationId xmlns:a16="http://schemas.microsoft.com/office/drawing/2014/main" id="{EBA2F58F-5D3A-4798-B591-0BA79634B3A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11396662" y="3336926"/>
            <a:ext cx="12223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2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2435451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buClr>
          <a:schemeClr val="accent1"/>
        </a:buClr>
        <a:buFont typeface="Symbol" panose="05050102010706020507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85750" algn="l" defTabSz="914400" rtl="0" eaLnBrk="1" latinLnBrk="0" hangingPunct="1">
        <a:spcBef>
          <a:spcPts val="6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85750" algn="l" defTabSz="914400" rtl="0" eaLnBrk="1" latinLnBrk="0" hangingPunct="1">
        <a:spcBef>
          <a:spcPts val="4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spcBef>
          <a:spcPts val="4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10058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525" y="1431010"/>
            <a:ext cx="11152188" cy="4598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6CB77-8726-6C41-BC3B-93CDC477DC7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357" y="6424118"/>
            <a:ext cx="1146396" cy="256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D598B-5CC1-4E3A-9D06-70792A27B9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6281" y="6425030"/>
            <a:ext cx="1138547" cy="2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96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1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buClr>
          <a:schemeClr val="accent1"/>
        </a:buClr>
        <a:buFont typeface="Symbol" panose="05050102010706020507" pitchFamily="18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8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285750" algn="l" defTabSz="914400" rtl="0" eaLnBrk="1" latinLnBrk="0" hangingPunct="1">
        <a:spcBef>
          <a:spcPts val="600"/>
        </a:spcBef>
        <a:buClr>
          <a:schemeClr val="accent1"/>
        </a:buClr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85750" algn="l" defTabSz="914400" rtl="0" eaLnBrk="1" latinLnBrk="0" hangingPunct="1">
        <a:spcBef>
          <a:spcPts val="40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spcBef>
          <a:spcPts val="4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mmunity.opengroup.org/osdu/platform/domain-data-mgmt-services/well-delivery/well-delivery/-/tree/master/wd-core/src/main/java/org/opengroup/osdu/wd/core" TargetMode="Externa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opengroup.org/osdu/platform/domain-data-mgmt-services/well-delivery/well-delivery/-/pipelines/3371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opengroup.org/osdu/platform/domain-data-mgmt-services/well-delivery/well-delivery/-/blob/master/examples/ddp-blueberry/ActivityPlan_bd932928-ff2c-4c8c-9f0d-b359325b77a7.json" TargetMode="External"/><Relationship Id="rId7" Type="http://schemas.openxmlformats.org/officeDocument/2006/relationships/hyperlink" Target="https://community.opengroup.org/osdu/platform/domain-data-mgmt-services/well-delivery/well-delivery/-/blob/master/examples/ddp-blueberry/Risk_05b0eed3-0859-4c9e-bbb3-a07e2ca88d78.js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mmunity.opengroup.org/osdu/platform/domain-data-mgmt-services/well-delivery/well-delivery/-/blob/master/examples/ddp-blueberry/Rig_0a5b8f0d-c539-4667-915d-f30787800cb8.json" TargetMode="External"/><Relationship Id="rId5" Type="http://schemas.openxmlformats.org/officeDocument/2006/relationships/hyperlink" Target="https://community.opengroup.org/osdu/platform/domain-data-mgmt-services/well-delivery/well-delivery/-/blob/master/examples/ddp-blueberry/DrillingProgram_522b62e3-69cb-4111-9976-df04a0c275d6.json" TargetMode="External"/><Relationship Id="rId4" Type="http://schemas.openxmlformats.org/officeDocument/2006/relationships/hyperlink" Target="https://community.opengroup.org/osdu/platform/domain-data-mgmt-services/well-delivery/well-delivery/-/blob/master/examples/ddp-blueberry/BHARun_0f808d41-009b-48a7-a791-06fe0a1a1d33.json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0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opengroup.org/osdu/platform/domain-data-mgmt-services/well-delivery/well-deliver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pengroup.webex.com/recordingservice/sites/opengroup/recording/play/1296a3d1064a44398aa9c6f9183385a5" TargetMode="External"/><Relationship Id="rId5" Type="http://schemas.openxmlformats.org/officeDocument/2006/relationships/hyperlink" Target="https://gitlab.opengroup.org/osdu/subcommittees/data-def/work-products/schema/-/tree/WellPlanning" TargetMode="External"/><Relationship Id="rId4" Type="http://schemas.openxmlformats.org/officeDocument/2006/relationships/hyperlink" Target="https://community.opengroup.org/osdu/platform/domain-data-mgmt-services/well-delivery/well-delivery-lib/-/tree/ado-code-pus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subTitle" idx="1"/>
          </p:nvPr>
        </p:nvSpPr>
        <p:spPr>
          <a:xfrm>
            <a:off x="6982017" y="3834349"/>
            <a:ext cx="4930705" cy="489823"/>
          </a:xfrm>
        </p:spPr>
        <p:txBody>
          <a:bodyPr/>
          <a:lstStyle/>
          <a:p>
            <a:r>
              <a:rPr lang="en-US" dirty="0"/>
              <a:t>Apr. 2021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982018" y="4324172"/>
            <a:ext cx="4930704" cy="3571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90709" y="2680751"/>
            <a:ext cx="5423929" cy="685800"/>
          </a:xfrm>
        </p:spPr>
        <p:txBody>
          <a:bodyPr/>
          <a:lstStyle/>
          <a:p>
            <a:r>
              <a:rPr lang="en-US" dirty="0"/>
              <a:t>OSDU Well Delivery DMS Contribution</a:t>
            </a:r>
          </a:p>
        </p:txBody>
      </p:sp>
    </p:spTree>
    <p:extLst>
      <p:ext uri="{BB962C8B-B14F-4D97-AF65-F5344CB8AC3E}">
        <p14:creationId xmlns:p14="http://schemas.microsoft.com/office/powerpoint/2010/main" val="237368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560540"/>
          </a:xfrm>
        </p:spPr>
        <p:txBody>
          <a:bodyPr/>
          <a:lstStyle/>
          <a:p>
            <a:r>
              <a:rPr lang="en-US" dirty="0"/>
              <a:t>Domain use cases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9A3E6D-3DA0-4ACE-8CC1-D7ED5B614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32555"/>
              </p:ext>
            </p:extLst>
          </p:nvPr>
        </p:nvGraphicFramePr>
        <p:xfrm>
          <a:off x="632760" y="1058612"/>
          <a:ext cx="10535983" cy="4922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285">
                  <a:extLst>
                    <a:ext uri="{9D8B030D-6E8A-4147-A177-3AD203B41FA5}">
                      <a16:colId xmlns:a16="http://schemas.microsoft.com/office/drawing/2014/main" val="3931161361"/>
                    </a:ext>
                  </a:extLst>
                </a:gridCol>
                <a:gridCol w="4086808">
                  <a:extLst>
                    <a:ext uri="{9D8B030D-6E8A-4147-A177-3AD203B41FA5}">
                      <a16:colId xmlns:a16="http://schemas.microsoft.com/office/drawing/2014/main" val="1988357078"/>
                    </a:ext>
                  </a:extLst>
                </a:gridCol>
                <a:gridCol w="2556588">
                  <a:extLst>
                    <a:ext uri="{9D8B030D-6E8A-4147-A177-3AD203B41FA5}">
                      <a16:colId xmlns:a16="http://schemas.microsoft.com/office/drawing/2014/main" val="1939625505"/>
                    </a:ext>
                  </a:extLst>
                </a:gridCol>
                <a:gridCol w="3536302">
                  <a:extLst>
                    <a:ext uri="{9D8B030D-6E8A-4147-A177-3AD203B41FA5}">
                      <a16:colId xmlns:a16="http://schemas.microsoft.com/office/drawing/2014/main" val="3898829592"/>
                    </a:ext>
                  </a:extLst>
                </a:gridCol>
              </a:tblGrid>
              <a:tr h="8543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#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Use Case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Input to API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Data Fetched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63316"/>
                  </a:ext>
                </a:extLst>
              </a:tr>
              <a:tr h="414164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data exchange applications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I need to get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approved Well Activity Program for a well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so that it can be stored in client system of references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 the latest version of Well Activity Program 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38231"/>
                  </a:ext>
                </a:extLst>
              </a:tr>
              <a:tr h="109465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 &amp; Well Activity Program Version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a specific version of Well Activity Program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633044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downstream execution applications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I need to retrieve a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set of planned objects from a well plan 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for the target well, so that I can initialize execution system with the plan.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the Activity Plan of a Well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603593"/>
                  </a:ext>
                </a:extLst>
              </a:tr>
              <a:tr h="42672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data analytics applications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I need to get a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list of specific planned objects 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(e.g. trajectory, BHA Run etc.) for a list of wells, so that I can perform offset well analysis with these set of wells</a:t>
                      </a: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</a:t>
                      </a:r>
                    </a:p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the BHARun list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97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the trajectory list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21689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drilling interpretation applications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I need to get a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list of planned objects 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that is in the given operation activity context (e.g. runs or wellbore segments), so that I can use these objects to run drilling engineering computations.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Wellbore Id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wellbore segments for a wellbore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226474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Wellbore Segment Id</a:t>
                      </a:r>
                    </a:p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BHA runs for a wellbore segment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93236"/>
                  </a:ext>
                </a:extLst>
              </a:tr>
              <a:tr h="533400">
                <a:tc row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As an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developer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, I need to retrieve a </a:t>
                      </a:r>
                      <a:r>
                        <a:rPr lang="en-US" sz="1400" b="1" i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summary of the well plan </a:t>
                      </a: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with a lists of URI references to the objects belongs to the plan, so that I can pick what objects I need and fetch them concurrently.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the latest version of a Well Activity Program tree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984117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Given a Well Id &amp; Well Activity Program Version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 a specific version of a Well Activity Program tree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901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5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655920"/>
          </a:xfrm>
        </p:spPr>
        <p:txBody>
          <a:bodyPr/>
          <a:lstStyle/>
          <a:p>
            <a:r>
              <a:rPr lang="en-US" dirty="0"/>
              <a:t>Domain API - Well Activity Program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35742-8396-48AE-B1CD-E08DCD17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1247524"/>
            <a:ext cx="9215892" cy="42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0" y="316845"/>
            <a:ext cx="11153775" cy="610081"/>
          </a:xfrm>
        </p:spPr>
        <p:txBody>
          <a:bodyPr/>
          <a:lstStyle/>
          <a:p>
            <a:r>
              <a:rPr lang="en-US" dirty="0"/>
              <a:t>Domain APIs - Others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DE30E-9623-4527-BB10-928E841B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1" y="1087281"/>
            <a:ext cx="9308114" cy="410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D9F05-A59D-48FD-A153-9A21EA380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232227"/>
            <a:ext cx="11152188" cy="4930034"/>
          </a:xfrm>
        </p:spPr>
        <p:txBody>
          <a:bodyPr/>
          <a:lstStyle/>
          <a:p>
            <a:r>
              <a:rPr lang="en-US" dirty="0"/>
              <a:t>Follows entity based pattern </a:t>
            </a:r>
          </a:p>
          <a:p>
            <a:pPr marL="685800" lvl="1"/>
            <a:r>
              <a:rPr lang="en-US" dirty="0"/>
              <a:t>/storage/v1/{type collection}/{id}/{version}</a:t>
            </a:r>
          </a:p>
          <a:p>
            <a:r>
              <a:rPr lang="en-US" dirty="0"/>
              <a:t>Store data in JSON document store</a:t>
            </a:r>
          </a:p>
          <a:p>
            <a:pPr marL="685800" lvl="1"/>
            <a:r>
              <a:rPr lang="en-US" dirty="0"/>
              <a:t>Azure CosmosDB using MongoDB API</a:t>
            </a:r>
          </a:p>
          <a:p>
            <a:r>
              <a:rPr lang="en-US" dirty="0"/>
              <a:t>Store data payload as JSON file in OSDU core file store</a:t>
            </a:r>
          </a:p>
          <a:p>
            <a:pPr marL="685800" lvl="1"/>
            <a:r>
              <a:rPr lang="en-US" dirty="0"/>
              <a:t>To enable all workflows based OSDU core store. Such as Index Search etc.,</a:t>
            </a:r>
          </a:p>
          <a:p>
            <a:r>
              <a:rPr lang="en-US" dirty="0"/>
              <a:t>Establish entity relationships based on model hierarchy</a:t>
            </a:r>
          </a:p>
          <a:p>
            <a:pPr marL="685800" lvl="1"/>
            <a:r>
              <a:rPr lang="en-US" dirty="0"/>
              <a:t>Saved as part of entity document today, can be externalized in the future</a:t>
            </a:r>
          </a:p>
          <a:p>
            <a:r>
              <a:rPr lang="en-US" dirty="0"/>
              <a:t>Implement domain model validation logic</a:t>
            </a:r>
          </a:p>
          <a:p>
            <a:pPr marL="685800" lvl="1"/>
            <a:r>
              <a:rPr lang="en-US" dirty="0"/>
              <a:t>Soft validation - validation flag in the document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entity based API</a:t>
            </a:r>
          </a:p>
        </p:txBody>
      </p:sp>
    </p:spTree>
    <p:extLst>
      <p:ext uri="{BB962C8B-B14F-4D97-AF65-F5344CB8AC3E}">
        <p14:creationId xmlns:p14="http://schemas.microsoft.com/office/powerpoint/2010/main" val="163254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entity based API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A7EA2A-FA9D-4C27-9E2F-ED2F1ABEB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857475"/>
              </p:ext>
            </p:extLst>
          </p:nvPr>
        </p:nvGraphicFramePr>
        <p:xfrm>
          <a:off x="632760" y="1217234"/>
          <a:ext cx="9677567" cy="3136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590">
                  <a:extLst>
                    <a:ext uri="{9D8B030D-6E8A-4147-A177-3AD203B41FA5}">
                      <a16:colId xmlns:a16="http://schemas.microsoft.com/office/drawing/2014/main" val="3931161361"/>
                    </a:ext>
                  </a:extLst>
                </a:gridCol>
                <a:gridCol w="5294111">
                  <a:extLst>
                    <a:ext uri="{9D8B030D-6E8A-4147-A177-3AD203B41FA5}">
                      <a16:colId xmlns:a16="http://schemas.microsoft.com/office/drawing/2014/main" val="1988357078"/>
                    </a:ext>
                  </a:extLst>
                </a:gridCol>
                <a:gridCol w="3890866">
                  <a:extLst>
                    <a:ext uri="{9D8B030D-6E8A-4147-A177-3AD203B41FA5}">
                      <a16:colId xmlns:a16="http://schemas.microsoft.com/office/drawing/2014/main" val="1939625505"/>
                    </a:ext>
                  </a:extLst>
                </a:gridCol>
              </a:tblGrid>
              <a:tr h="183077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#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Details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63316"/>
                  </a:ext>
                </a:extLst>
              </a:tr>
              <a:tr h="43790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Follows Entity based pattern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/storage/v1/{type collection}/{id}/{version}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38231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Stores data in JSON document store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Azure Cosmos DB using Mongo DB API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603593"/>
                  </a:ext>
                </a:extLst>
              </a:tr>
              <a:tr h="625151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Stores data payload as JSON file in OSDU core file store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enable all workflows in OSDU Core store. Such as Index Search etc.,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97008"/>
                  </a:ext>
                </a:extLst>
              </a:tr>
              <a:tr h="62263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Establish entity relationship based on model hierarchy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Saved as part of the entity document today. This can be externalized later by using graph DB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226474"/>
                  </a:ext>
                </a:extLst>
              </a:tr>
              <a:tr h="71769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Implement Domain model validation logic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Soft validation – Store validation flag in the document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984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27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9" y="316846"/>
            <a:ext cx="10853056" cy="626821"/>
          </a:xfrm>
        </p:spPr>
        <p:txBody>
          <a:bodyPr/>
          <a:lstStyle/>
          <a:p>
            <a:r>
              <a:rPr lang="en-US" dirty="0"/>
              <a:t>Generic entity based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94F54-9694-4561-9A72-6AA11B40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96066"/>
            <a:ext cx="10961914" cy="48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5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4" y="256966"/>
            <a:ext cx="11153775" cy="536636"/>
          </a:xfrm>
        </p:spPr>
        <p:txBody>
          <a:bodyPr/>
          <a:lstStyle/>
          <a:p>
            <a:r>
              <a:rPr lang="en-US" dirty="0"/>
              <a:t>Code structure and documentation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9552E7-7B5F-4301-8516-DEA4D6C86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3103" y="1262806"/>
            <a:ext cx="4541139" cy="5150416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9F3E5B4-8792-4243-AD77-4EEA3BBFC290}"/>
              </a:ext>
            </a:extLst>
          </p:cNvPr>
          <p:cNvSpPr/>
          <p:nvPr/>
        </p:nvSpPr>
        <p:spPr>
          <a:xfrm>
            <a:off x="759713" y="2029016"/>
            <a:ext cx="1800025" cy="427382"/>
          </a:xfrm>
          <a:prstGeom prst="borderCallout1">
            <a:avLst>
              <a:gd name="adj1" fmla="val 32704"/>
              <a:gd name="adj2" fmla="val 105667"/>
              <a:gd name="adj3" fmla="val 205523"/>
              <a:gd name="adj4" fmla="val 1733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API Doc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93DD12DB-9102-4025-8F96-B24945B3C01A}"/>
              </a:ext>
            </a:extLst>
          </p:cNvPr>
          <p:cNvSpPr/>
          <p:nvPr/>
        </p:nvSpPr>
        <p:spPr>
          <a:xfrm>
            <a:off x="759713" y="2698251"/>
            <a:ext cx="1800025" cy="427382"/>
          </a:xfrm>
          <a:prstGeom prst="borderCallout1">
            <a:avLst>
              <a:gd name="adj1" fmla="val 32704"/>
              <a:gd name="adj2" fmla="val 105667"/>
              <a:gd name="adj3" fmla="val 103197"/>
              <a:gd name="adj4" fmla="val 1696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Diagrams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38FF28E1-8D72-4E82-A116-250435A0D3F5}"/>
              </a:ext>
            </a:extLst>
          </p:cNvPr>
          <p:cNvSpPr/>
          <p:nvPr/>
        </p:nvSpPr>
        <p:spPr>
          <a:xfrm>
            <a:off x="759713" y="3410632"/>
            <a:ext cx="1800024" cy="536636"/>
          </a:xfrm>
          <a:prstGeom prst="borderCallout1">
            <a:avLst>
              <a:gd name="adj1" fmla="val 32704"/>
              <a:gd name="adj2" fmla="val 105667"/>
              <a:gd name="adj3" fmla="val 114004"/>
              <a:gd name="adj4" fmla="val 1680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Entity JSON Doc Examples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A0854801-471A-4426-A0CF-64E40841617D}"/>
              </a:ext>
            </a:extLst>
          </p:cNvPr>
          <p:cNvSpPr/>
          <p:nvPr/>
        </p:nvSpPr>
        <p:spPr>
          <a:xfrm>
            <a:off x="759713" y="4232267"/>
            <a:ext cx="1800024" cy="536636"/>
          </a:xfrm>
          <a:prstGeom prst="borderCallout1">
            <a:avLst>
              <a:gd name="adj1" fmla="val 32704"/>
              <a:gd name="adj2" fmla="val 105667"/>
              <a:gd name="adj3" fmla="val 89927"/>
              <a:gd name="adj4" fmla="val 16693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93968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662100"/>
          </a:xfrm>
          <a:ln>
            <a:noFill/>
          </a:ln>
        </p:spPr>
        <p:txBody>
          <a:bodyPr/>
          <a:lstStyle/>
          <a:p>
            <a:r>
              <a:rPr lang="en-US" dirty="0"/>
              <a:t>Well Delivery – GITLAB CI/CD Pipeline </a:t>
            </a:r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49C751-603C-4A14-88D2-C3CCDFCA5876}"/>
              </a:ext>
            </a:extLst>
          </p:cNvPr>
          <p:cNvGrpSpPr/>
          <p:nvPr/>
        </p:nvGrpSpPr>
        <p:grpSpPr>
          <a:xfrm>
            <a:off x="583846" y="1277317"/>
            <a:ext cx="10155689" cy="2716186"/>
            <a:chOff x="0" y="1968971"/>
            <a:chExt cx="9681463" cy="18539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07583E-7ACA-490D-BE4F-66F1C643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968971"/>
              <a:ext cx="7738914" cy="1853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ED34B6-24D1-475F-9DD1-A6CEECFD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8915" y="1968971"/>
              <a:ext cx="1942548" cy="1853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62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634499"/>
          </a:xfrm>
        </p:spPr>
        <p:txBody>
          <a:bodyPr/>
          <a:lstStyle/>
          <a:p>
            <a:r>
              <a:rPr lang="en-US" dirty="0"/>
              <a:t>Few data object examples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00424B-D3C1-4CDF-9663-A215D2E0F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179835"/>
              </p:ext>
            </p:extLst>
          </p:nvPr>
        </p:nvGraphicFramePr>
        <p:xfrm>
          <a:off x="642090" y="1156411"/>
          <a:ext cx="7945320" cy="20237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371">
                  <a:extLst>
                    <a:ext uri="{9D8B030D-6E8A-4147-A177-3AD203B41FA5}">
                      <a16:colId xmlns:a16="http://schemas.microsoft.com/office/drawing/2014/main" val="3931161361"/>
                    </a:ext>
                  </a:extLst>
                </a:gridCol>
                <a:gridCol w="1913384">
                  <a:extLst>
                    <a:ext uri="{9D8B030D-6E8A-4147-A177-3AD203B41FA5}">
                      <a16:colId xmlns:a16="http://schemas.microsoft.com/office/drawing/2014/main" val="1988357078"/>
                    </a:ext>
                  </a:extLst>
                </a:gridCol>
                <a:gridCol w="4060033">
                  <a:extLst>
                    <a:ext uri="{9D8B030D-6E8A-4147-A177-3AD203B41FA5}">
                      <a16:colId xmlns:a16="http://schemas.microsoft.com/office/drawing/2014/main" val="1939625505"/>
                    </a:ext>
                  </a:extLst>
                </a:gridCol>
                <a:gridCol w="1709532">
                  <a:extLst>
                    <a:ext uri="{9D8B030D-6E8A-4147-A177-3AD203B41FA5}">
                      <a16:colId xmlns:a16="http://schemas.microsoft.com/office/drawing/2014/main" val="3898829592"/>
                    </a:ext>
                  </a:extLst>
                </a:gridCol>
              </a:tblGrid>
              <a:tr h="23531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#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Data Objects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Definition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400" b="1" i="0" u="none" strike="noStrike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Document</a:t>
                      </a:r>
                    </a:p>
                  </a:txBody>
                  <a:tcPr marL="6958" marR="6958" marT="6958" marB="0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63316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Activity Plan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Engineering activities planned during Well Planning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Link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38231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BHARun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Bottom Hole Assembly Run details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Link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603593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Well Activity Program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Well planning and execution part of the well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Link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397008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 integrated system that drills wells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Link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344789"/>
                  </a:ext>
                </a:extLst>
              </a:tr>
              <a:tr h="357687">
                <a:tc>
                  <a:txBody>
                    <a:bodyPr/>
                    <a:lstStyle/>
                    <a:p>
                      <a:pPr marL="0" marR="0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Risk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Risk factors involved while drilling a well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Link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57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71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8" y="2938749"/>
            <a:ext cx="11716496" cy="634499"/>
          </a:xfrm>
        </p:spPr>
        <p:txBody>
          <a:bodyPr/>
          <a:lstStyle/>
          <a:p>
            <a:r>
              <a:rPr lang="en-US" sz="4000" dirty="0"/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111171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9CFBD8B-527E-417E-9257-42B8B110B2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think-cell Slide" r:id="rId5" imgW="622" imgH="623" progId="TCLayout.ActiveDocument.1">
                  <p:embed/>
                </p:oleObj>
              </mc:Choice>
              <mc:Fallback>
                <p:oleObj name="think-cell Slide" r:id="rId5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9CFBD8B-527E-417E-9257-42B8B110B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C49B151-39D1-405D-BE7F-C4CCB914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432B-AB00-4793-8291-96EDD2969B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/>
          <a:stretch/>
        </p:blipFill>
        <p:spPr>
          <a:xfrm>
            <a:off x="3390900" y="0"/>
            <a:ext cx="8797926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2E475-A35C-4132-9F6C-9B207BC9F1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1753" y="2720915"/>
            <a:ext cx="4789872" cy="520952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627D9-D1F4-4209-805B-CE4DE4C22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 dirty="0"/>
              <a:t>Well Delivery DMS contribution scope</a:t>
            </a:r>
          </a:p>
          <a:p>
            <a:pPr marL="457200" indent="-457200">
              <a:buAutoNum type="arabicPeriod"/>
            </a:pPr>
            <a:r>
              <a:rPr lang="en-GB" dirty="0"/>
              <a:t>High level architecture</a:t>
            </a:r>
          </a:p>
          <a:p>
            <a:pPr marL="457200" indent="-457200">
              <a:buAutoNum type="arabicPeriod"/>
            </a:pPr>
            <a:r>
              <a:rPr lang="en-GB" dirty="0"/>
              <a:t>Generic entity based API</a:t>
            </a:r>
          </a:p>
          <a:p>
            <a:pPr marL="457200" indent="-457200">
              <a:buAutoNum type="arabicPeriod"/>
            </a:pPr>
            <a:r>
              <a:rPr lang="en-US" dirty="0"/>
              <a:t>Domain workflow based API</a:t>
            </a:r>
          </a:p>
          <a:p>
            <a:pPr marL="457200" indent="-457200">
              <a:buAutoNum type="arabicPeriod"/>
            </a:pPr>
            <a:r>
              <a:rPr lang="en-US" dirty="0"/>
              <a:t>Code structure and documentation</a:t>
            </a:r>
            <a:endParaRPr lang="en-GB" dirty="0"/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4E416-10C8-49BA-B759-FDD7FE2F20A2}"/>
              </a:ext>
            </a:extLst>
          </p:cNvPr>
          <p:cNvSpPr/>
          <p:nvPr/>
        </p:nvSpPr>
        <p:spPr>
          <a:xfrm>
            <a:off x="0" y="6541154"/>
            <a:ext cx="52788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Well Delivery:  Data Management Services focused on Well Planning and Well Execution</a:t>
            </a:r>
          </a:p>
        </p:txBody>
      </p:sp>
    </p:spTree>
    <p:extLst>
      <p:ext uri="{BB962C8B-B14F-4D97-AF65-F5344CB8AC3E}">
        <p14:creationId xmlns:p14="http://schemas.microsoft.com/office/powerpoint/2010/main" val="274279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36F7-EE94-4BCC-95AC-9137BF4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341560"/>
            <a:ext cx="11152188" cy="1877501"/>
          </a:xfrm>
        </p:spPr>
        <p:txBody>
          <a:bodyPr/>
          <a:lstStyle/>
          <a:p>
            <a:r>
              <a:rPr lang="en-US" dirty="0"/>
              <a:t>Well execution domain model definition</a:t>
            </a:r>
          </a:p>
          <a:p>
            <a:pPr marL="685800" lvl="1"/>
            <a:r>
              <a:rPr lang="en-US" dirty="0"/>
              <a:t>Schemas and data object examples</a:t>
            </a:r>
          </a:p>
          <a:p>
            <a:pPr marL="971550" lvl="2"/>
            <a:r>
              <a:rPr lang="en-US" dirty="0"/>
              <a:t>Drilling Report</a:t>
            </a:r>
          </a:p>
          <a:p>
            <a:pPr marL="971550" lvl="2"/>
            <a:r>
              <a:rPr lang="en-US" dirty="0"/>
              <a:t>Fluid Report </a:t>
            </a:r>
          </a:p>
          <a:p>
            <a:pPr marL="971550" lvl="2"/>
            <a:r>
              <a:rPr lang="en-US" dirty="0"/>
              <a:t>BHARun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511689"/>
          </a:xfrm>
        </p:spPr>
        <p:txBody>
          <a:bodyPr/>
          <a:lstStyle/>
          <a:p>
            <a:r>
              <a:rPr lang="en-US" dirty="0"/>
              <a:t>What we will be contributing in 2021?</a:t>
            </a:r>
          </a:p>
        </p:txBody>
      </p:sp>
    </p:spTree>
    <p:extLst>
      <p:ext uri="{BB962C8B-B14F-4D97-AF65-F5344CB8AC3E}">
        <p14:creationId xmlns:p14="http://schemas.microsoft.com/office/powerpoint/2010/main" val="2803781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D9F05-A59D-48FD-A153-9A21EA380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431011"/>
            <a:ext cx="11152188" cy="442861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Well planning code repo</a:t>
            </a:r>
          </a:p>
          <a:p>
            <a:pPr marL="576263">
              <a:tabLst>
                <a:tab pos="576263" algn="l"/>
              </a:tabLst>
            </a:pP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https://community.opengroup.org/osdu/platform/domain-data-mgmt-services/well-delivery/well-delivery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76263" algn="l"/>
              </a:tabLst>
            </a:pPr>
            <a:r>
              <a:rPr lang="en-US" dirty="0"/>
              <a:t>OSDU Core service client repo</a:t>
            </a:r>
          </a:p>
          <a:p>
            <a:pPr marL="576263">
              <a:tabLst>
                <a:tab pos="576263" algn="l"/>
              </a:tabLst>
            </a:pP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https://community.opengroup.org/osdu/platform/domain-data-mgmt-services/well-delivery/well-delivery-lib/-/tree/ado-code-push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Data definition repo</a:t>
            </a:r>
          </a:p>
          <a:p>
            <a:pPr marL="576263">
              <a:tabLst>
                <a:tab pos="576263" algn="l"/>
              </a:tabLst>
            </a:pP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https://gitlab.opengroup.org/osdu/subcommittees/data-def/work-products/schema/-/tree/WellPlanning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  <a:tabLst>
                <a:tab pos="576263" algn="l"/>
              </a:tabLst>
            </a:pPr>
            <a:r>
              <a:rPr lang="en-US" dirty="0"/>
              <a:t>SLB contribution presentation recording link</a:t>
            </a:r>
          </a:p>
          <a:p>
            <a:pPr marL="576263">
              <a:tabLst>
                <a:tab pos="576263" algn="l"/>
              </a:tabLst>
            </a:pP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https://opengroup.webex.com/recordingservice/sites/opengroup/recording/play/1296a3d1064a44398aa9c6f9183385a5</a:t>
            </a:r>
            <a:r>
              <a:rPr lang="en-US" sz="2000" dirty="0"/>
              <a:t> </a:t>
            </a:r>
          </a:p>
          <a:p>
            <a:pPr>
              <a:tabLst>
                <a:tab pos="576263" algn="l"/>
              </a:tabLst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16846"/>
            <a:ext cx="11152188" cy="588223"/>
          </a:xfrm>
        </p:spPr>
        <p:txBody>
          <a:bodyPr/>
          <a:lstStyle/>
          <a:p>
            <a:r>
              <a:rPr lang="en-US" dirty="0"/>
              <a:t>References links</a:t>
            </a:r>
          </a:p>
        </p:txBody>
      </p:sp>
    </p:spTree>
    <p:extLst>
      <p:ext uri="{BB962C8B-B14F-4D97-AF65-F5344CB8AC3E}">
        <p14:creationId xmlns:p14="http://schemas.microsoft.com/office/powerpoint/2010/main" val="388936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597554"/>
          </a:xfrm>
        </p:spPr>
        <p:txBody>
          <a:bodyPr/>
          <a:lstStyle/>
          <a:p>
            <a:r>
              <a:rPr lang="en-US" dirty="0"/>
              <a:t>SLB OSDU Well Delivery DMS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36F7-EE94-4BCC-95AC-9137BF4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431010"/>
            <a:ext cx="11152188" cy="2693729"/>
          </a:xfrm>
        </p:spPr>
        <p:txBody>
          <a:bodyPr/>
          <a:lstStyle/>
          <a:p>
            <a:r>
              <a:rPr lang="en-US" dirty="0"/>
              <a:t>Project Manager:	Diana Galindo	</a:t>
            </a:r>
          </a:p>
          <a:p>
            <a:r>
              <a:rPr lang="en-US" dirty="0"/>
              <a:t>Developer:		Sheng Wang</a:t>
            </a:r>
          </a:p>
          <a:p>
            <a:r>
              <a:rPr lang="en-US" dirty="0"/>
              <a:t>Data Modeler:		Stuart Donaldson</a:t>
            </a:r>
          </a:p>
          <a:p>
            <a:r>
              <a:rPr lang="en-US" dirty="0"/>
              <a:t>QA Engineer:		Mary Spanjers  </a:t>
            </a:r>
          </a:p>
          <a:p>
            <a:r>
              <a:rPr lang="en-US" dirty="0"/>
              <a:t>Architects:		Yao Jia, Arun Shanmugam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2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577676"/>
          </a:xfrm>
        </p:spPr>
        <p:txBody>
          <a:bodyPr/>
          <a:lstStyle/>
          <a:p>
            <a:r>
              <a:rPr lang="en-US" dirty="0"/>
              <a:t>Well Delivery DMS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36F7-EE94-4BCC-95AC-9137BF4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431011"/>
            <a:ext cx="11152188" cy="326025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Establish workflows and common domain models for Well Delivery domain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dirty="0"/>
              <a:t>Well Planning - Contributed 2020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dirty="0"/>
              <a:t>Well Execution - To be contributed 2021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Provide domain aware storage service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Provide standard data access APIs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Provide domain workflow APIs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B1DC3-56E3-4557-9A44-4F78A48EF073}"/>
              </a:ext>
            </a:extLst>
          </p:cNvPr>
          <p:cNvSpPr/>
          <p:nvPr/>
        </p:nvSpPr>
        <p:spPr>
          <a:xfrm>
            <a:off x="74233" y="6356488"/>
            <a:ext cx="2133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DMS: Data Management Services</a:t>
            </a:r>
          </a:p>
        </p:txBody>
      </p:sp>
    </p:spTree>
    <p:extLst>
      <p:ext uri="{BB962C8B-B14F-4D97-AF65-F5344CB8AC3E}">
        <p14:creationId xmlns:p14="http://schemas.microsoft.com/office/powerpoint/2010/main" val="42226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36F7-EE94-4BCC-95AC-9137BF480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341560"/>
            <a:ext cx="11152188" cy="4015632"/>
          </a:xfrm>
        </p:spPr>
        <p:txBody>
          <a:bodyPr/>
          <a:lstStyle/>
          <a:p>
            <a:r>
              <a:rPr lang="en-US" dirty="0"/>
              <a:t>Well delivery planning domain model definition</a:t>
            </a:r>
          </a:p>
          <a:p>
            <a:pPr marL="685800" lvl="1"/>
            <a:r>
              <a:rPr lang="en-US" dirty="0"/>
              <a:t>Schemas and data object examples</a:t>
            </a:r>
          </a:p>
          <a:p>
            <a:r>
              <a:rPr lang="en-US" dirty="0"/>
              <a:t>Well delivery DDMS implementation</a:t>
            </a:r>
          </a:p>
          <a:p>
            <a:pPr marL="685800" lvl="1"/>
            <a:r>
              <a:rPr lang="en-US" dirty="0"/>
              <a:t>JSON object store </a:t>
            </a:r>
          </a:p>
          <a:p>
            <a:pPr marL="971550" lvl="2">
              <a:buFont typeface="Arial" panose="020B0604020202020204" pitchFamily="34" charset="0"/>
              <a:buChar char="•"/>
            </a:pPr>
            <a:r>
              <a:rPr lang="en-US" dirty="0"/>
              <a:t>Azure Cosmos DB with MongoDB API based implementation</a:t>
            </a:r>
          </a:p>
          <a:p>
            <a:pPr marL="685800" lvl="1"/>
            <a:r>
              <a:rPr lang="en-US" dirty="0"/>
              <a:t>Strongly typed data access APIs</a:t>
            </a:r>
          </a:p>
          <a:p>
            <a:pPr marL="685800" lvl="1"/>
            <a:r>
              <a:rPr lang="en-US" dirty="0"/>
              <a:t>Use case driven domain workflow APIs</a:t>
            </a:r>
          </a:p>
          <a:p>
            <a:pPr marL="685800" lvl="1"/>
            <a:r>
              <a:rPr lang="en-US" dirty="0"/>
              <a:t>API documentation and samples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511689"/>
          </a:xfrm>
        </p:spPr>
        <p:txBody>
          <a:bodyPr/>
          <a:lstStyle/>
          <a:p>
            <a:r>
              <a:rPr lang="en-US" dirty="0"/>
              <a:t>What did we contribute in 2020?</a:t>
            </a:r>
          </a:p>
        </p:txBody>
      </p:sp>
    </p:spTree>
    <p:extLst>
      <p:ext uri="{BB962C8B-B14F-4D97-AF65-F5344CB8AC3E}">
        <p14:creationId xmlns:p14="http://schemas.microsoft.com/office/powerpoint/2010/main" val="331998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10" y="240790"/>
            <a:ext cx="11153775" cy="5444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Well Delivery domain object hierarchy contributed to OSDU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246BF-3E78-4471-95A4-DC77998E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7" y="1250302"/>
            <a:ext cx="8798790" cy="53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53775" cy="619069"/>
          </a:xfrm>
        </p:spPr>
        <p:txBody>
          <a:bodyPr/>
          <a:lstStyle/>
          <a:p>
            <a:r>
              <a:rPr lang="en-US" dirty="0"/>
              <a:t>High level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C654CB-7261-45B2-B60A-CF85EC4AC219}"/>
              </a:ext>
            </a:extLst>
          </p:cNvPr>
          <p:cNvSpPr/>
          <p:nvPr/>
        </p:nvSpPr>
        <p:spPr>
          <a:xfrm>
            <a:off x="1062884" y="1251590"/>
            <a:ext cx="4045308" cy="49781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65000"/>
              </a:schemeClr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F06B73-F0CC-40C8-B89D-E45C1F083FDC}"/>
              </a:ext>
            </a:extLst>
          </p:cNvPr>
          <p:cNvSpPr/>
          <p:nvPr/>
        </p:nvSpPr>
        <p:spPr>
          <a:xfrm>
            <a:off x="5148778" y="1253426"/>
            <a:ext cx="2827667" cy="49781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43012-E822-4213-AF94-40777174F429}"/>
              </a:ext>
            </a:extLst>
          </p:cNvPr>
          <p:cNvSpPr txBox="1"/>
          <p:nvPr/>
        </p:nvSpPr>
        <p:spPr>
          <a:xfrm>
            <a:off x="2060648" y="1282216"/>
            <a:ext cx="1611852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10000"/>
                  </a:schemeClr>
                </a:solidFill>
              </a:rPr>
              <a:t>Well Delivery DDMS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80023-3746-4361-9E50-2289542DA505}"/>
              </a:ext>
            </a:extLst>
          </p:cNvPr>
          <p:cNvSpPr/>
          <p:nvPr/>
        </p:nvSpPr>
        <p:spPr>
          <a:xfrm>
            <a:off x="1532620" y="1981468"/>
            <a:ext cx="2764716" cy="7960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E29B3-76E8-448D-88BF-6B417A7E39CB}"/>
              </a:ext>
            </a:extLst>
          </p:cNvPr>
          <p:cNvSpPr/>
          <p:nvPr/>
        </p:nvSpPr>
        <p:spPr>
          <a:xfrm>
            <a:off x="1672475" y="2283114"/>
            <a:ext cx="1108035" cy="38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Generic Entity based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E0D6D7-C2C3-4AD7-8B05-356ED528E012}"/>
              </a:ext>
            </a:extLst>
          </p:cNvPr>
          <p:cNvSpPr/>
          <p:nvPr/>
        </p:nvSpPr>
        <p:spPr>
          <a:xfrm>
            <a:off x="2920365" y="2283114"/>
            <a:ext cx="1204845" cy="38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Domain Workflow based 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0CC74-C962-4A9C-B18A-37215C0AB62C}"/>
              </a:ext>
            </a:extLst>
          </p:cNvPr>
          <p:cNvSpPr/>
          <p:nvPr/>
        </p:nvSpPr>
        <p:spPr>
          <a:xfrm>
            <a:off x="1672475" y="3005244"/>
            <a:ext cx="2452736" cy="372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Service Interfaces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2E4E07-496A-4C4D-97D0-88B020AEB77E}"/>
              </a:ext>
            </a:extLst>
          </p:cNvPr>
          <p:cNvSpPr/>
          <p:nvPr/>
        </p:nvSpPr>
        <p:spPr>
          <a:xfrm>
            <a:off x="1253331" y="3605861"/>
            <a:ext cx="3366734" cy="7960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4D7720-5686-4B0D-BB0F-3960AD10DB96}"/>
              </a:ext>
            </a:extLst>
          </p:cNvPr>
          <p:cNvSpPr/>
          <p:nvPr/>
        </p:nvSpPr>
        <p:spPr>
          <a:xfrm>
            <a:off x="1617787" y="4629642"/>
            <a:ext cx="2452736" cy="372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Storage 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2C795-33BE-424F-A683-4AFEA23A2DD8}"/>
              </a:ext>
            </a:extLst>
          </p:cNvPr>
          <p:cNvSpPr txBox="1"/>
          <p:nvPr/>
        </p:nvSpPr>
        <p:spPr>
          <a:xfrm>
            <a:off x="2509874" y="1970394"/>
            <a:ext cx="7134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Web API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06C496-8A12-422A-A6F7-3F13BC78C886}"/>
              </a:ext>
            </a:extLst>
          </p:cNvPr>
          <p:cNvSpPr/>
          <p:nvPr/>
        </p:nvSpPr>
        <p:spPr>
          <a:xfrm>
            <a:off x="1414287" y="3926557"/>
            <a:ext cx="1366224" cy="38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Domain Data Access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34B61D-93DF-45D6-91CA-896A98985275}"/>
              </a:ext>
            </a:extLst>
          </p:cNvPr>
          <p:cNvSpPr/>
          <p:nvPr/>
        </p:nvSpPr>
        <p:spPr>
          <a:xfrm>
            <a:off x="2920365" y="3926557"/>
            <a:ext cx="1495305" cy="38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Generic Entity Storage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F5AD1-93BA-4A2F-AD82-F65F740B0281}"/>
              </a:ext>
            </a:extLst>
          </p:cNvPr>
          <p:cNvSpPr txBox="1"/>
          <p:nvPr/>
        </p:nvSpPr>
        <p:spPr>
          <a:xfrm>
            <a:off x="2078671" y="3596283"/>
            <a:ext cx="16482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Service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Implementation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57F982-334A-4316-8E64-F0127B55D014}"/>
              </a:ext>
            </a:extLst>
          </p:cNvPr>
          <p:cNvCxnSpPr/>
          <p:nvPr/>
        </p:nvCxnSpPr>
        <p:spPr>
          <a:xfrm>
            <a:off x="2834300" y="2777534"/>
            <a:ext cx="0" cy="22771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BD5E9B-68E8-474C-9907-5306235A5D35}"/>
              </a:ext>
            </a:extLst>
          </p:cNvPr>
          <p:cNvCxnSpPr/>
          <p:nvPr/>
        </p:nvCxnSpPr>
        <p:spPr>
          <a:xfrm>
            <a:off x="2836092" y="3371000"/>
            <a:ext cx="0" cy="22771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250F8F-7181-42B7-ACD4-4431CBD303DD}"/>
              </a:ext>
            </a:extLst>
          </p:cNvPr>
          <p:cNvCxnSpPr>
            <a:cxnSpLocks/>
          </p:cNvCxnSpPr>
          <p:nvPr/>
        </p:nvCxnSpPr>
        <p:spPr>
          <a:xfrm>
            <a:off x="2846851" y="5006170"/>
            <a:ext cx="0" cy="22771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2DE781-9962-40CE-AA46-6C01C8BB0310}"/>
              </a:ext>
            </a:extLst>
          </p:cNvPr>
          <p:cNvCxnSpPr>
            <a:cxnSpLocks/>
          </p:cNvCxnSpPr>
          <p:nvPr/>
        </p:nvCxnSpPr>
        <p:spPr>
          <a:xfrm>
            <a:off x="2837882" y="4394768"/>
            <a:ext cx="0" cy="227710"/>
          </a:xfrm>
          <a:prstGeom prst="straightConnector1">
            <a:avLst/>
          </a:prstGeom>
          <a:ln>
            <a:solidFill>
              <a:schemeClr val="accent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63FD31EA-4CCC-484A-99DE-471D1E784FDA}"/>
              </a:ext>
            </a:extLst>
          </p:cNvPr>
          <p:cNvSpPr/>
          <p:nvPr/>
        </p:nvSpPr>
        <p:spPr>
          <a:xfrm>
            <a:off x="2304661" y="5241031"/>
            <a:ext cx="1089035" cy="786545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DDMS Store with </a:t>
            </a:r>
          </a:p>
          <a:p>
            <a:pPr algn="ctr"/>
            <a:r>
              <a:rPr lang="en-US" sz="1100" dirty="0">
                <a:solidFill>
                  <a:srgbClr val="FFFFFF"/>
                </a:solidFill>
              </a:rPr>
              <a:t>MongoDB API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52232-4CEC-4CCD-A167-A53C6995EA68}"/>
              </a:ext>
            </a:extLst>
          </p:cNvPr>
          <p:cNvSpPr/>
          <p:nvPr/>
        </p:nvSpPr>
        <p:spPr>
          <a:xfrm>
            <a:off x="5514743" y="3874817"/>
            <a:ext cx="1256852" cy="59076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Storage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5579D3-D2DD-4076-8B8B-6332D3EF47E0}"/>
              </a:ext>
            </a:extLst>
          </p:cNvPr>
          <p:cNvSpPr/>
          <p:nvPr/>
        </p:nvSpPr>
        <p:spPr>
          <a:xfrm>
            <a:off x="5514743" y="3150922"/>
            <a:ext cx="1256852" cy="59076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Schema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9EF617-2AEE-4C9D-A41B-5F47A193C281}"/>
              </a:ext>
            </a:extLst>
          </p:cNvPr>
          <p:cNvSpPr/>
          <p:nvPr/>
        </p:nvSpPr>
        <p:spPr>
          <a:xfrm>
            <a:off x="5514743" y="2413137"/>
            <a:ext cx="1256852" cy="59076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Compliance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Service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CF7D62-4FB5-4AC1-A52A-D8C6261557B3}"/>
              </a:ext>
            </a:extLst>
          </p:cNvPr>
          <p:cNvSpPr/>
          <p:nvPr/>
        </p:nvSpPr>
        <p:spPr>
          <a:xfrm>
            <a:off x="5514743" y="1689242"/>
            <a:ext cx="1256852" cy="59076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Entitlement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4" name="Flowchart: Internal Storage 33">
            <a:extLst>
              <a:ext uri="{FF2B5EF4-FFF2-40B4-BE49-F238E27FC236}">
                <a16:creationId xmlns:a16="http://schemas.microsoft.com/office/drawing/2014/main" id="{2606379D-DF24-43A9-B09D-611FE43000B9}"/>
              </a:ext>
            </a:extLst>
          </p:cNvPr>
          <p:cNvSpPr/>
          <p:nvPr/>
        </p:nvSpPr>
        <p:spPr>
          <a:xfrm>
            <a:off x="5772297" y="4795076"/>
            <a:ext cx="794898" cy="612648"/>
          </a:xfrm>
          <a:prstGeom prst="flowChartInternalStorag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id="{87B32599-E50A-413A-9AE6-1A75FE30A190}"/>
              </a:ext>
            </a:extLst>
          </p:cNvPr>
          <p:cNvSpPr/>
          <p:nvPr/>
        </p:nvSpPr>
        <p:spPr>
          <a:xfrm>
            <a:off x="7095485" y="4594485"/>
            <a:ext cx="794899" cy="677666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OSDU Core Index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0AD399-97DA-4FD4-BF7B-30A7B0FFBFD9}"/>
              </a:ext>
            </a:extLst>
          </p:cNvPr>
          <p:cNvCxnSpPr>
            <a:cxnSpLocks/>
          </p:cNvCxnSpPr>
          <p:nvPr/>
        </p:nvCxnSpPr>
        <p:spPr>
          <a:xfrm>
            <a:off x="4600764" y="4134169"/>
            <a:ext cx="913979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30F81B-99DE-4CC6-BEA5-447BAC1E28D9}"/>
              </a:ext>
            </a:extLst>
          </p:cNvPr>
          <p:cNvCxnSpPr>
            <a:cxnSpLocks/>
          </p:cNvCxnSpPr>
          <p:nvPr/>
        </p:nvCxnSpPr>
        <p:spPr>
          <a:xfrm>
            <a:off x="4874663" y="2573142"/>
            <a:ext cx="14041" cy="1557593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B3A93B1-00C2-4F07-882F-BEE5D9E43EE7}"/>
              </a:ext>
            </a:extLst>
          </p:cNvPr>
          <p:cNvCxnSpPr>
            <a:cxnSpLocks/>
          </p:cNvCxnSpPr>
          <p:nvPr/>
        </p:nvCxnSpPr>
        <p:spPr>
          <a:xfrm>
            <a:off x="4881052" y="3478580"/>
            <a:ext cx="633691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D7F6ACD-0FD8-45E5-A02D-5DBA98B0A111}"/>
              </a:ext>
            </a:extLst>
          </p:cNvPr>
          <p:cNvCxnSpPr>
            <a:cxnSpLocks/>
          </p:cNvCxnSpPr>
          <p:nvPr/>
        </p:nvCxnSpPr>
        <p:spPr>
          <a:xfrm>
            <a:off x="4874663" y="2585695"/>
            <a:ext cx="633691" cy="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CED5470-A994-40E4-968B-2E6F75D59D96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 flipV="1">
            <a:off x="6771595" y="1984626"/>
            <a:ext cx="12700" cy="2185575"/>
          </a:xfrm>
          <a:prstGeom prst="bentConnector3">
            <a:avLst>
              <a:gd name="adj1" fmla="val 1800000"/>
            </a:avLst>
          </a:prstGeom>
          <a:ln>
            <a:solidFill>
              <a:schemeClr val="accent4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00261A-BD88-46E4-B77A-8DF1FBAF0957}"/>
              </a:ext>
            </a:extLst>
          </p:cNvPr>
          <p:cNvSpPr txBox="1"/>
          <p:nvPr/>
        </p:nvSpPr>
        <p:spPr>
          <a:xfrm>
            <a:off x="5514743" y="5407282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OSDU Core Storage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E31CAD-5C20-46DF-8FDF-A969CBB5BE6D}"/>
              </a:ext>
            </a:extLst>
          </p:cNvPr>
          <p:cNvSpPr txBox="1"/>
          <p:nvPr/>
        </p:nvSpPr>
        <p:spPr>
          <a:xfrm>
            <a:off x="6092825" y="1278483"/>
            <a:ext cx="1027845" cy="3231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1">
                    <a:lumMod val="10000"/>
                  </a:schemeClr>
                </a:solidFill>
              </a:rPr>
              <a:t>OSDU Core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FE3B2C-1D5B-4A19-A076-9560282936A6}"/>
              </a:ext>
            </a:extLst>
          </p:cNvPr>
          <p:cNvCxnSpPr>
            <a:cxnSpLocks/>
          </p:cNvCxnSpPr>
          <p:nvPr/>
        </p:nvCxnSpPr>
        <p:spPr>
          <a:xfrm>
            <a:off x="6170321" y="4465584"/>
            <a:ext cx="0" cy="30257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B7E7B5-380C-489B-9003-A3F76860994F}"/>
              </a:ext>
            </a:extLst>
          </p:cNvPr>
          <p:cNvSpPr/>
          <p:nvPr/>
        </p:nvSpPr>
        <p:spPr>
          <a:xfrm>
            <a:off x="7049413" y="5456455"/>
            <a:ext cx="887042" cy="59076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Registration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617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2198"/>
            <a:ext cx="11153775" cy="505368"/>
          </a:xfrm>
        </p:spPr>
        <p:txBody>
          <a:bodyPr/>
          <a:lstStyle/>
          <a:p>
            <a:r>
              <a:rPr lang="en-US" dirty="0"/>
              <a:t>Example of Well Activity Program delivered to CVX OSDU store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0FB59F-234D-4C23-9DA5-CB648185AE7B}"/>
              </a:ext>
            </a:extLst>
          </p:cNvPr>
          <p:cNvGrpSpPr/>
          <p:nvPr/>
        </p:nvGrpSpPr>
        <p:grpSpPr>
          <a:xfrm>
            <a:off x="625151" y="1026367"/>
            <a:ext cx="10226352" cy="5374831"/>
            <a:chOff x="651405" y="932750"/>
            <a:chExt cx="10501738" cy="57026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AAE357-9B43-4978-B195-E042758771DD}"/>
                </a:ext>
              </a:extLst>
            </p:cNvPr>
            <p:cNvSpPr/>
            <p:nvPr/>
          </p:nvSpPr>
          <p:spPr>
            <a:xfrm>
              <a:off x="6660704" y="3520487"/>
              <a:ext cx="3035689" cy="1050423"/>
            </a:xfrm>
            <a:prstGeom prst="roundRect">
              <a:avLst/>
            </a:prstGeom>
            <a:solidFill>
              <a:srgbClr val="626F7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BBEFE6-54B2-47F3-BB6A-95FC3401C134}"/>
                </a:ext>
              </a:extLst>
            </p:cNvPr>
            <p:cNvSpPr/>
            <p:nvPr/>
          </p:nvSpPr>
          <p:spPr>
            <a:xfrm>
              <a:off x="6660704" y="1437508"/>
              <a:ext cx="3035689" cy="1733852"/>
            </a:xfrm>
            <a:prstGeom prst="roundRect">
              <a:avLst/>
            </a:prstGeom>
            <a:solidFill>
              <a:srgbClr val="262830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DFE43-9AFA-4D06-AEEC-760DB37B21BB}"/>
                </a:ext>
              </a:extLst>
            </p:cNvPr>
            <p:cNvSpPr/>
            <p:nvPr/>
          </p:nvSpPr>
          <p:spPr>
            <a:xfrm>
              <a:off x="7022828" y="3639210"/>
              <a:ext cx="2192336" cy="227781"/>
            </a:xfrm>
            <a:prstGeom prst="rect">
              <a:avLst/>
            </a:prstGeom>
            <a:solidFill>
              <a:srgbClr val="2E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r>
                <a:rPr lang="en-GB" sz="900" dirty="0">
                  <a:solidFill>
                    <a:schemeClr val="tx1"/>
                  </a:solidFill>
                  <a:latin typeface="Arial Narrow" pitchFamily="34" charset="0"/>
                </a:rPr>
                <a:t> Permanent Storage</a:t>
              </a:r>
              <a:endParaRPr lang="en-US" sz="1999" dirty="0" err="1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9780033E-D982-49F4-BFE0-C6A914064EF1}"/>
                </a:ext>
              </a:extLst>
            </p:cNvPr>
            <p:cNvSpPr/>
            <p:nvPr/>
          </p:nvSpPr>
          <p:spPr>
            <a:xfrm rot="16200000">
              <a:off x="7983667" y="3546745"/>
              <a:ext cx="153043" cy="1057759"/>
            </a:xfrm>
            <a:prstGeom prst="can">
              <a:avLst/>
            </a:prstGeom>
            <a:solidFill>
              <a:srgbClr val="2EE2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914126">
                <a:defRPr/>
              </a:pPr>
              <a:r>
                <a:rPr lang="en-GB" sz="1100" dirty="0">
                  <a:solidFill>
                    <a:schemeClr val="tx1"/>
                  </a:solidFill>
                  <a:latin typeface="Arial Narrow" pitchFamily="34" charset="0"/>
                </a:rPr>
                <a:t>OSDU Pipeline</a:t>
              </a:r>
              <a:endParaRPr lang="en-US" sz="1999" dirty="0" err="1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4B62EB34-4C48-4DD6-8F55-3639A1FCB782}"/>
                </a:ext>
              </a:extLst>
            </p:cNvPr>
            <p:cNvSpPr/>
            <p:nvPr/>
          </p:nvSpPr>
          <p:spPr>
            <a:xfrm>
              <a:off x="6459961" y="948572"/>
              <a:ext cx="3718244" cy="4110706"/>
            </a:xfrm>
            <a:prstGeom prst="flowChartProcess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 err="1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103FC3A9-874E-4120-9C53-76D954BCF381}"/>
                </a:ext>
              </a:extLst>
            </p:cNvPr>
            <p:cNvSpPr/>
            <p:nvPr/>
          </p:nvSpPr>
          <p:spPr>
            <a:xfrm>
              <a:off x="5654785" y="5198096"/>
              <a:ext cx="5417920" cy="1437297"/>
            </a:xfrm>
            <a:prstGeom prst="flowChartProcess">
              <a:avLst/>
            </a:prstGeom>
            <a:noFill/>
            <a:ln>
              <a:solidFill>
                <a:srgbClr val="8794A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 err="1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86B54-F3DC-45B2-8370-6E83CD42D075}"/>
                </a:ext>
              </a:extLst>
            </p:cNvPr>
            <p:cNvSpPr/>
            <p:nvPr/>
          </p:nvSpPr>
          <p:spPr>
            <a:xfrm>
              <a:off x="5080393" y="5219084"/>
              <a:ext cx="6072750" cy="12740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8155" lvl="2" defTabSz="493531">
                <a:spcBef>
                  <a:spcPct val="20000"/>
                </a:spcBef>
                <a:defRPr/>
              </a:pPr>
              <a:r>
                <a:rPr lang="en-US" sz="1799" dirty="0">
                  <a:solidFill>
                    <a:prstClr val="black"/>
                  </a:solidFill>
                  <a:latin typeface="Ink Free" panose="03080402000500000000" pitchFamily="66" charset="0"/>
                </a:rPr>
                <a:t>Data objects included in the Well Activity Program:</a:t>
              </a:r>
            </a:p>
            <a:p>
              <a:pPr marL="1087112" lvl="2" defTabSz="493531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prstClr val="black"/>
                  </a:solidFill>
                  <a:latin typeface="Ink Free" panose="03080402000500000000" pitchFamily="66" charset="0"/>
                </a:rPr>
                <a:t>Well, Wellbore, Wellbore Geometry, Trajectory, Survey Program, Wellhead and BOP, Section, BHA Run, BHA, Drilling Parameter, Risk, Activity Plan, Mud Design, Pore/Frac Pressure, Evaluation, Cement Design, Formation Marker, Rig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02FF3C-A9D1-4494-81B2-4CB86D3C5E17}"/>
                </a:ext>
              </a:extLst>
            </p:cNvPr>
            <p:cNvSpPr txBox="1"/>
            <p:nvPr/>
          </p:nvSpPr>
          <p:spPr>
            <a:xfrm rot="16200000">
              <a:off x="4407823" y="3268401"/>
              <a:ext cx="22169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600" dirty="0">
                  <a:solidFill>
                    <a:srgbClr val="E7E6E6">
                      <a:lumMod val="10000"/>
                    </a:srgbClr>
                  </a:solidFill>
                  <a:latin typeface="Ink Free" panose="03080402000500000000" pitchFamily="66" charset="0"/>
                </a:rPr>
                <a:t>Well Activity Program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E0B31-F35F-436E-99E0-2CE93AD5FA54}"/>
                </a:ext>
              </a:extLst>
            </p:cNvPr>
            <p:cNvSpPr txBox="1"/>
            <p:nvPr/>
          </p:nvSpPr>
          <p:spPr>
            <a:xfrm>
              <a:off x="8126190" y="3172036"/>
              <a:ext cx="1863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400" dirty="0">
                  <a:solidFill>
                    <a:prstClr val="black"/>
                  </a:solidFill>
                  <a:latin typeface="Ink Free" panose="03080402000500000000" pitchFamily="66" charset="0"/>
                </a:rPr>
                <a:t>Well Activity Program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282CFF-2387-4390-AD6A-26F05BEC4BCA}"/>
                </a:ext>
              </a:extLst>
            </p:cNvPr>
            <p:cNvSpPr txBox="1"/>
            <p:nvPr/>
          </p:nvSpPr>
          <p:spPr>
            <a:xfrm>
              <a:off x="8418235" y="4759105"/>
              <a:ext cx="2161850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400" dirty="0">
                  <a:solidFill>
                    <a:prstClr val="black"/>
                  </a:solidFill>
                  <a:latin typeface="Arial Narrow" pitchFamily="34" charset="0"/>
                </a:rPr>
                <a:t>SLB  Azure Subscription</a:t>
              </a:r>
            </a:p>
          </p:txBody>
        </p:sp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5980A79-1F1C-4A6C-B811-D2B883A7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056" y="4570910"/>
              <a:ext cx="569239" cy="12753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A44682-E679-4153-8452-BDF69FF5CF5A}"/>
                </a:ext>
              </a:extLst>
            </p:cNvPr>
            <p:cNvSpPr/>
            <p:nvPr/>
          </p:nvSpPr>
          <p:spPr>
            <a:xfrm>
              <a:off x="6459961" y="955936"/>
              <a:ext cx="3718244" cy="419378"/>
            </a:xfrm>
            <a:prstGeom prst="rect">
              <a:avLst/>
            </a:prstGeom>
            <a:solidFill>
              <a:srgbClr val="329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999" dirty="0" err="1">
                <a:solidFill>
                  <a:prstClr val="white"/>
                </a:solidFill>
                <a:latin typeface="Arial Narrow" pitchFamily="34" charset="0"/>
              </a:endParaRPr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C7623F75-51CC-42E8-A19A-B33F1A97906F}"/>
                </a:ext>
              </a:extLst>
            </p:cNvPr>
            <p:cNvSpPr/>
            <p:nvPr/>
          </p:nvSpPr>
          <p:spPr>
            <a:xfrm>
              <a:off x="651405" y="948572"/>
              <a:ext cx="4407325" cy="5343157"/>
            </a:xfrm>
            <a:prstGeom prst="flowChartProcess">
              <a:avLst/>
            </a:prstGeom>
            <a:noFill/>
            <a:ln w="28575">
              <a:solidFill>
                <a:srgbClr val="87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 err="1">
                <a:solidFill>
                  <a:srgbClr val="FFFFFF"/>
                </a:solidFill>
                <a:latin typeface="Arial Narrow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411BA4-D175-4C7F-9E14-788211C8D941}"/>
                </a:ext>
              </a:extLst>
            </p:cNvPr>
            <p:cNvSpPr txBox="1"/>
            <p:nvPr/>
          </p:nvSpPr>
          <p:spPr>
            <a:xfrm>
              <a:off x="2288016" y="5957322"/>
              <a:ext cx="2804781" cy="35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600" dirty="0">
                  <a:solidFill>
                    <a:prstClr val="black"/>
                  </a:solidFill>
                  <a:latin typeface="Arial Narrow" pitchFamily="34" charset="0"/>
                </a:rPr>
                <a:t>External Cloud Subscription</a:t>
              </a:r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92E035CA-B4D4-4F0E-BDB0-C8FC29AC8CC2}"/>
                </a:ext>
              </a:extLst>
            </p:cNvPr>
            <p:cNvSpPr/>
            <p:nvPr/>
          </p:nvSpPr>
          <p:spPr>
            <a:xfrm>
              <a:off x="921828" y="2280847"/>
              <a:ext cx="3828541" cy="1294666"/>
            </a:xfrm>
            <a:prstGeom prst="flowChartProcess">
              <a:avLst/>
            </a:prstGeom>
            <a:noFill/>
            <a:ln>
              <a:solidFill>
                <a:srgbClr val="87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 err="1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8686A96-AEFD-4948-9485-91070EE94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1821428" y="1593545"/>
              <a:ext cx="814163" cy="621531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97EADDF-9828-4E0E-AAB5-D00115FC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7293" y="4858341"/>
              <a:ext cx="343872" cy="343872"/>
            </a:xfrm>
            <a:prstGeom prst="rect">
              <a:avLst/>
            </a:prstGeom>
          </p:spPr>
        </p:pic>
        <p:pic>
          <p:nvPicPr>
            <p:cNvPr id="23" name="Picture 4" descr="Image result for cosmos db database icon">
              <a:extLst>
                <a:ext uri="{FF2B5EF4-FFF2-40B4-BE49-F238E27FC236}">
                  <a16:creationId xmlns:a16="http://schemas.microsoft.com/office/drawing/2014/main" id="{D9EF7B2A-936A-4F1E-A8E3-94B9D9570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476" y="4684921"/>
              <a:ext cx="506958" cy="50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FCDB50D-49EE-4292-9240-8C4C42F2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41326" y="3961280"/>
              <a:ext cx="343872" cy="343872"/>
            </a:xfrm>
            <a:prstGeom prst="rect">
              <a:avLst/>
            </a:prstGeom>
          </p:spPr>
        </p:pic>
        <p:pic>
          <p:nvPicPr>
            <p:cNvPr id="25" name="Picture 4" descr="Image result for cosmos db database icon">
              <a:extLst>
                <a:ext uri="{FF2B5EF4-FFF2-40B4-BE49-F238E27FC236}">
                  <a16:creationId xmlns:a16="http://schemas.microsoft.com/office/drawing/2014/main" id="{5A76661F-84E8-4DC7-A16F-55F8F8499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576" y="3945825"/>
              <a:ext cx="506958" cy="50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52575AF-BA53-4FF3-9A98-5A8213DB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62044" y="3890810"/>
              <a:ext cx="343872" cy="343872"/>
            </a:xfrm>
            <a:prstGeom prst="rect">
              <a:avLst/>
            </a:prstGeom>
          </p:spPr>
        </p:pic>
        <p:pic>
          <p:nvPicPr>
            <p:cNvPr id="27" name="Picture 4" descr="Image result for cosmos db database icon">
              <a:extLst>
                <a:ext uri="{FF2B5EF4-FFF2-40B4-BE49-F238E27FC236}">
                  <a16:creationId xmlns:a16="http://schemas.microsoft.com/office/drawing/2014/main" id="{E886A4FF-9B0E-45B8-8E33-32784C62C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755" y="3874788"/>
              <a:ext cx="506958" cy="50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9F1ECFC-887E-4DBD-903B-E3B6EDE5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79879" y="4438218"/>
              <a:ext cx="398395" cy="3448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AA331-3FE4-43EA-B942-7379C2ADA082}"/>
                </a:ext>
              </a:extLst>
            </p:cNvPr>
            <p:cNvSpPr txBox="1"/>
            <p:nvPr/>
          </p:nvSpPr>
          <p:spPr>
            <a:xfrm>
              <a:off x="3599941" y="4497285"/>
              <a:ext cx="1254533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Seismic DMS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F05C16-0FBC-4A85-9BBF-B7E2ADF6982B}"/>
                </a:ext>
              </a:extLst>
            </p:cNvPr>
            <p:cNvSpPr txBox="1"/>
            <p:nvPr/>
          </p:nvSpPr>
          <p:spPr>
            <a:xfrm>
              <a:off x="3176379" y="3895188"/>
              <a:ext cx="1205634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Wellbore DMS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875EDB-A577-4B37-8603-F9EE0F90DCF5}"/>
                </a:ext>
              </a:extLst>
            </p:cNvPr>
            <p:cNvSpPr txBox="1"/>
            <p:nvPr/>
          </p:nvSpPr>
          <p:spPr>
            <a:xfrm>
              <a:off x="1082381" y="5191879"/>
              <a:ext cx="1205634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Petrel DMS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C18354-30B8-4697-97EC-117A48AA6C21}"/>
                </a:ext>
              </a:extLst>
            </p:cNvPr>
            <p:cNvSpPr txBox="1"/>
            <p:nvPr/>
          </p:nvSpPr>
          <p:spPr>
            <a:xfrm>
              <a:off x="960334" y="4250372"/>
              <a:ext cx="884544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</a:rPr>
                <a:t>RE DMS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DD7307C4-6D06-4341-814C-3A7DCEAB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11233" y="4455852"/>
              <a:ext cx="343872" cy="343872"/>
            </a:xfrm>
            <a:prstGeom prst="rect">
              <a:avLst/>
            </a:prstGeom>
          </p:spPr>
        </p:pic>
        <p:pic>
          <p:nvPicPr>
            <p:cNvPr id="34" name="Picture 4" descr="Image result for cosmos db database icon">
              <a:extLst>
                <a:ext uri="{FF2B5EF4-FFF2-40B4-BE49-F238E27FC236}">
                  <a16:creationId xmlns:a16="http://schemas.microsoft.com/office/drawing/2014/main" id="{BA6DEEB9-792D-4195-977B-D78BAC0C7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545" y="4372708"/>
              <a:ext cx="506958" cy="50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36FF00-439D-42D6-A033-59EDF7E10C74}"/>
                </a:ext>
              </a:extLst>
            </p:cNvPr>
            <p:cNvSpPr/>
            <p:nvPr/>
          </p:nvSpPr>
          <p:spPr>
            <a:xfrm>
              <a:off x="1704483" y="4186728"/>
              <a:ext cx="1350671" cy="800754"/>
            </a:xfrm>
            <a:prstGeom prst="ellipse">
              <a:avLst/>
            </a:prstGeom>
            <a:noFill/>
            <a:ln>
              <a:solidFill>
                <a:srgbClr val="2FA1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45BC0FD-51E8-440B-8B3D-8FAD6286E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9541" y="4917363"/>
              <a:ext cx="521338" cy="465357"/>
            </a:xfrm>
            <a:prstGeom prst="rect">
              <a:avLst/>
            </a:prstGeom>
          </p:spPr>
        </p:pic>
        <p:pic>
          <p:nvPicPr>
            <p:cNvPr id="37" name="Picture 4" descr="Image result for cosmos db database icon">
              <a:extLst>
                <a:ext uri="{FF2B5EF4-FFF2-40B4-BE49-F238E27FC236}">
                  <a16:creationId xmlns:a16="http://schemas.microsoft.com/office/drawing/2014/main" id="{F6BAD423-4026-496B-A397-B7966E096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879" y="4807470"/>
              <a:ext cx="768591" cy="686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93F261-E6D5-4129-B947-0B01267F5995}"/>
                </a:ext>
              </a:extLst>
            </p:cNvPr>
            <p:cNvSpPr/>
            <p:nvPr/>
          </p:nvSpPr>
          <p:spPr>
            <a:xfrm>
              <a:off x="3477494" y="4924094"/>
              <a:ext cx="1225765" cy="523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26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Well Delivery DMS</a:t>
              </a: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BF67093-F1CB-4B5D-82FE-0BD483B26031}"/>
                </a:ext>
              </a:extLst>
            </p:cNvPr>
            <p:cNvSpPr/>
            <p:nvPr/>
          </p:nvSpPr>
          <p:spPr>
            <a:xfrm>
              <a:off x="921828" y="3686701"/>
              <a:ext cx="3828541" cy="2045655"/>
            </a:xfrm>
            <a:prstGeom prst="flowChartProcess">
              <a:avLst/>
            </a:prstGeom>
            <a:noFill/>
            <a:ln>
              <a:solidFill>
                <a:srgbClr val="8794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dirty="0" err="1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6642C6C-9A05-4985-ADA9-04D8ABF3D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58396" y="2661098"/>
              <a:ext cx="601413" cy="56786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6C9530-913F-42DE-9C5D-0D842F89AA14}"/>
                </a:ext>
              </a:extLst>
            </p:cNvPr>
            <p:cNvSpPr/>
            <p:nvPr/>
          </p:nvSpPr>
          <p:spPr>
            <a:xfrm>
              <a:off x="1578042" y="2525130"/>
              <a:ext cx="1350671" cy="800754"/>
            </a:xfrm>
            <a:prstGeom prst="ellipse">
              <a:avLst/>
            </a:prstGeom>
            <a:noFill/>
            <a:ln>
              <a:solidFill>
                <a:srgbClr val="2FA1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999" err="1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DD94156-367D-4B9F-A75A-8B629F0A2CE7}"/>
                </a:ext>
              </a:extLst>
            </p:cNvPr>
            <p:cNvSpPr txBox="1"/>
            <p:nvPr/>
          </p:nvSpPr>
          <p:spPr>
            <a:xfrm>
              <a:off x="1316504" y="2331828"/>
              <a:ext cx="786460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400">
                  <a:solidFill>
                    <a:prstClr val="black"/>
                  </a:solidFill>
                  <a:latin typeface="Calibri" panose="020F0502020204030204"/>
                </a:rPr>
                <a:t>Seismic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134A85-438E-442E-9B73-8F7E46E0CD6A}"/>
                </a:ext>
              </a:extLst>
            </p:cNvPr>
            <p:cNvSpPr txBox="1"/>
            <p:nvPr/>
          </p:nvSpPr>
          <p:spPr>
            <a:xfrm>
              <a:off x="2436796" y="2347933"/>
              <a:ext cx="921091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wellbore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F04BFB-0FBD-4AEC-A2BD-C6965B7E9B55}"/>
                </a:ext>
              </a:extLst>
            </p:cNvPr>
            <p:cNvSpPr txBox="1"/>
            <p:nvPr/>
          </p:nvSpPr>
          <p:spPr>
            <a:xfrm>
              <a:off x="1824962" y="3291269"/>
              <a:ext cx="1118987" cy="307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GB" sz="1400" dirty="0">
                  <a:solidFill>
                    <a:prstClr val="black"/>
                  </a:solidFill>
                  <a:latin typeface="Calibri" panose="020F0502020204030204"/>
                </a:rPr>
                <a:t>OSDU Core</a:t>
              </a:r>
              <a:endParaRPr lang="en-US" sz="14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C7BF8545-18EC-4D6A-B361-C6D1734BC5BA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 rot="5400000">
              <a:off x="2101299" y="2363000"/>
              <a:ext cx="314211" cy="10050"/>
            </a:xfrm>
            <a:prstGeom prst="bentConnector3">
              <a:avLst>
                <a:gd name="adj1" fmla="val 50000"/>
              </a:avLst>
            </a:prstGeom>
            <a:ln w="28575" cmpd="dbl">
              <a:solidFill>
                <a:srgbClr val="2FA1D3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3CE1E76-5BCA-4986-8BA9-DAA12221F844}"/>
                </a:ext>
              </a:extLst>
            </p:cNvPr>
            <p:cNvSpPr/>
            <p:nvPr/>
          </p:nvSpPr>
          <p:spPr>
            <a:xfrm>
              <a:off x="2961351" y="2700796"/>
              <a:ext cx="1126270" cy="480469"/>
            </a:xfrm>
            <a:prstGeom prst="rect">
              <a:avLst/>
            </a:prstGeom>
            <a:noFill/>
            <a:ln>
              <a:solidFill>
                <a:srgbClr val="2FA1D3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defTabSz="914126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Calibri" panose="020F0502020204030204"/>
                </a:rPr>
                <a:t>Well Delivery OSDU Services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450F54-DFA6-4C0D-B771-C17A694BD1E8}"/>
                </a:ext>
              </a:extLst>
            </p:cNvPr>
            <p:cNvSpPr txBox="1"/>
            <p:nvPr/>
          </p:nvSpPr>
          <p:spPr>
            <a:xfrm>
              <a:off x="3034523" y="3310501"/>
              <a:ext cx="1709877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 Narrow" pitchFamily="34" charset="0"/>
                </a:rPr>
                <a:t>Service Azure Resource Group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04C90D-DB4D-4CAC-A465-20A5DD5770AA}"/>
                </a:ext>
              </a:extLst>
            </p:cNvPr>
            <p:cNvSpPr txBox="1"/>
            <p:nvPr/>
          </p:nvSpPr>
          <p:spPr>
            <a:xfrm>
              <a:off x="2999541" y="5480326"/>
              <a:ext cx="1709877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 Narrow" pitchFamily="34" charset="0"/>
                </a:rPr>
                <a:t>Data Azure Resource Group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C634D2-4F40-4875-8749-086A1690BB9B}"/>
                </a:ext>
              </a:extLst>
            </p:cNvPr>
            <p:cNvSpPr/>
            <p:nvPr/>
          </p:nvSpPr>
          <p:spPr>
            <a:xfrm>
              <a:off x="662428" y="963955"/>
              <a:ext cx="4396302" cy="419378"/>
            </a:xfrm>
            <a:prstGeom prst="rect">
              <a:avLst/>
            </a:prstGeom>
            <a:solidFill>
              <a:srgbClr val="879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999" dirty="0" err="1">
                <a:solidFill>
                  <a:prstClr val="white"/>
                </a:solidFill>
                <a:latin typeface="Arial Narrow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38ADE6-F457-43FA-853F-3829CDC82877}"/>
                </a:ext>
              </a:extLst>
            </p:cNvPr>
            <p:cNvSpPr txBox="1"/>
            <p:nvPr/>
          </p:nvSpPr>
          <p:spPr>
            <a:xfrm>
              <a:off x="2018911" y="932750"/>
              <a:ext cx="1834451" cy="40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/>
              <a:r>
                <a:rPr lang="en-US" sz="1999" dirty="0">
                  <a:solidFill>
                    <a:prstClr val="white"/>
                  </a:solidFill>
                  <a:latin typeface="Arial Narrow" pitchFamily="34" charset="0"/>
                </a:rPr>
                <a:t>Data Foundation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EF805C15-9375-4FB1-9355-25BB1419112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 flipH="1">
              <a:off x="4042729" y="435091"/>
              <a:ext cx="2481376" cy="5790262"/>
            </a:xfrm>
            <a:prstGeom prst="bentConnector4">
              <a:avLst>
                <a:gd name="adj1" fmla="val -10501"/>
                <a:gd name="adj2" fmla="val 49258"/>
              </a:avLst>
            </a:prstGeom>
            <a:ln w="38100">
              <a:solidFill>
                <a:srgbClr val="94E8E4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73" descr="Image result for osdu logo">
              <a:extLst>
                <a:ext uri="{FF2B5EF4-FFF2-40B4-BE49-F238E27FC236}">
                  <a16:creationId xmlns:a16="http://schemas.microsoft.com/office/drawing/2014/main" id="{EA362A20-AA70-475D-ACD4-FCDA9379BE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990"/>
            <a:stretch/>
          </p:blipFill>
          <p:spPr bwMode="auto">
            <a:xfrm>
              <a:off x="4350712" y="1014159"/>
              <a:ext cx="636254" cy="283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8D58FB0-72A3-41F2-BEA9-FCEB0177D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309" y="989749"/>
              <a:ext cx="1293793" cy="35131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673B8EE-D689-4665-8DDF-8C28769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22827" y="1799817"/>
              <a:ext cx="2476333" cy="1241976"/>
            </a:xfrm>
            <a:prstGeom prst="rect">
              <a:avLst/>
            </a:prstGeom>
          </p:spPr>
        </p:pic>
        <p:pic>
          <p:nvPicPr>
            <p:cNvPr id="55" name="Picture 54" descr="Logo&#10;&#10;Description automatically generated">
              <a:extLst>
                <a:ext uri="{FF2B5EF4-FFF2-40B4-BE49-F238E27FC236}">
                  <a16:creationId xmlns:a16="http://schemas.microsoft.com/office/drawing/2014/main" id="{92521767-0260-4A92-BC55-F17322166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87" y="1501466"/>
              <a:ext cx="918633" cy="287040"/>
            </a:xfrm>
            <a:prstGeom prst="rect">
              <a:avLst/>
            </a:prstGeom>
          </p:spPr>
        </p:pic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1B8AAA8-FC9D-4DE8-AFF8-18DDF2B31CFC}"/>
                </a:ext>
              </a:extLst>
            </p:cNvPr>
            <p:cNvSpPr/>
            <p:nvPr/>
          </p:nvSpPr>
          <p:spPr>
            <a:xfrm rot="5400000">
              <a:off x="8020602" y="3076823"/>
              <a:ext cx="202467" cy="2626299"/>
            </a:xfrm>
            <a:prstGeom prst="roundRect">
              <a:avLst>
                <a:gd name="adj" fmla="val 50000"/>
              </a:avLst>
            </a:prstGeom>
            <a:solidFill>
              <a:srgbClr val="2EE2C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en-GB" sz="1799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A46661-CD77-4B70-BC48-9D02CE836C5C}"/>
                </a:ext>
              </a:extLst>
            </p:cNvPr>
            <p:cNvSpPr txBox="1"/>
            <p:nvPr/>
          </p:nvSpPr>
          <p:spPr>
            <a:xfrm>
              <a:off x="7122985" y="4271381"/>
              <a:ext cx="2192336" cy="26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1100" dirty="0">
                  <a:latin typeface="Ink Free" panose="03080402000500000000" pitchFamily="66" charset="0"/>
                </a:rPr>
                <a:t>OSDU Well Delivery Domain API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C51DD5D-5A52-4C9C-8989-B94FBBC8FFDB}"/>
                </a:ext>
              </a:extLst>
            </p:cNvPr>
            <p:cNvCxnSpPr>
              <a:stCxn id="7" idx="2"/>
              <a:endCxn id="6" idx="0"/>
            </p:cNvCxnSpPr>
            <p:nvPr/>
          </p:nvCxnSpPr>
          <p:spPr>
            <a:xfrm>
              <a:off x="8178548" y="3171361"/>
              <a:ext cx="0" cy="349126"/>
            </a:xfrm>
            <a:prstGeom prst="line">
              <a:avLst/>
            </a:prstGeom>
            <a:ln w="38100">
              <a:solidFill>
                <a:srgbClr val="94E8E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8D131-F001-4809-8B3A-E647287A9E5A}"/>
                </a:ext>
              </a:extLst>
            </p:cNvPr>
            <p:cNvSpPr/>
            <p:nvPr/>
          </p:nvSpPr>
          <p:spPr>
            <a:xfrm>
              <a:off x="2961351" y="2700186"/>
              <a:ext cx="1126270" cy="4804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defTabSz="914126"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Calibri" panose="020F0502020204030204"/>
                </a:rPr>
                <a:t>Well Delivery OSDU Services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21EA42-5F65-4222-BE1A-2C90F2D7A0F7}"/>
                </a:ext>
              </a:extLst>
            </p:cNvPr>
            <p:cNvSpPr/>
            <p:nvPr/>
          </p:nvSpPr>
          <p:spPr>
            <a:xfrm>
              <a:off x="2436796" y="4841157"/>
              <a:ext cx="2174769" cy="6646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26"/>
              <a:endParaRPr lang="en-US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2E8B4D9-EE77-463F-A098-6968D46D40A2}"/>
                </a:ext>
              </a:extLst>
            </p:cNvPr>
            <p:cNvSpPr txBox="1"/>
            <p:nvPr/>
          </p:nvSpPr>
          <p:spPr>
            <a:xfrm rot="16200000">
              <a:off x="9248461" y="3616389"/>
              <a:ext cx="1397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26">
                <a:defRPr/>
              </a:pPr>
              <a:r>
                <a:rPr lang="en-US" sz="2400" dirty="0">
                  <a:solidFill>
                    <a:prstClr val="black"/>
                  </a:solidFill>
                  <a:latin typeface="Ink Free" panose="03080402000500000000" pitchFamily="66" charset="0"/>
                </a:rPr>
                <a:t>WCDF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622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D9F05-A59D-48FD-A153-9A21EA380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4" y="1431010"/>
            <a:ext cx="8449193" cy="3812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Based on the knowledge of domain model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Complex query and object hierarchy traversal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Multiple entity type APIs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Designed for consumption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Focus on read access to the data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Enable complex query and object hierarchy traversal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Domain use case driven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F492-E8FA-4D24-91A0-7E89A8DA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6846"/>
            <a:ext cx="11128666" cy="511689"/>
          </a:xfrm>
        </p:spPr>
        <p:txBody>
          <a:bodyPr/>
          <a:lstStyle/>
          <a:p>
            <a:r>
              <a:rPr lang="en-US" dirty="0"/>
              <a:t>Domain workflow based API</a:t>
            </a:r>
          </a:p>
        </p:txBody>
      </p:sp>
    </p:spTree>
    <p:extLst>
      <p:ext uri="{BB962C8B-B14F-4D97-AF65-F5344CB8AC3E}">
        <p14:creationId xmlns:p14="http://schemas.microsoft.com/office/powerpoint/2010/main" val="18654215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D&amp;I template internal ">
  <a:themeElements>
    <a:clrScheme name="Custom 1">
      <a:dk1>
        <a:srgbClr val="FFFFFF"/>
      </a:dk1>
      <a:lt1>
        <a:srgbClr val="354567"/>
      </a:lt1>
      <a:dk2>
        <a:srgbClr val="FFFFFF"/>
      </a:dk2>
      <a:lt2>
        <a:srgbClr val="354567"/>
      </a:lt2>
      <a:accent1>
        <a:srgbClr val="99CCFF"/>
      </a:accent1>
      <a:accent2>
        <a:srgbClr val="CCCCFF"/>
      </a:accent2>
      <a:accent3>
        <a:srgbClr val="339999"/>
      </a:accent3>
      <a:accent4>
        <a:srgbClr val="666699"/>
      </a:accent4>
      <a:accent5>
        <a:srgbClr val="06699F"/>
      </a:accent5>
      <a:accent6>
        <a:srgbClr val="993399"/>
      </a:accent6>
      <a:hlink>
        <a:srgbClr val="993399"/>
      </a:hlink>
      <a:folHlink>
        <a:srgbClr val="354567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LFI PowerPoint Template" id="{155EA2AF-28CC-4832-87C5-12B8B2C28DAA}" vid="{D1782398-8188-49E4-A080-F3658393782F}"/>
    </a:ext>
  </a:extLst>
</a:theme>
</file>

<file path=ppt/theme/theme2.xml><?xml version="1.0" encoding="utf-8"?>
<a:theme xmlns:a="http://schemas.openxmlformats.org/drawingml/2006/main" name="D&amp;I template external ">
  <a:themeElements>
    <a:clrScheme name="Custom 1">
      <a:dk1>
        <a:srgbClr val="FFFFFF"/>
      </a:dk1>
      <a:lt1>
        <a:srgbClr val="354567"/>
      </a:lt1>
      <a:dk2>
        <a:srgbClr val="FFFFFF"/>
      </a:dk2>
      <a:lt2>
        <a:srgbClr val="354567"/>
      </a:lt2>
      <a:accent1>
        <a:srgbClr val="99CCFF"/>
      </a:accent1>
      <a:accent2>
        <a:srgbClr val="CCCCFF"/>
      </a:accent2>
      <a:accent3>
        <a:srgbClr val="339999"/>
      </a:accent3>
      <a:accent4>
        <a:srgbClr val="666699"/>
      </a:accent4>
      <a:accent5>
        <a:srgbClr val="06699F"/>
      </a:accent5>
      <a:accent6>
        <a:srgbClr val="993399"/>
      </a:accent6>
      <a:hlink>
        <a:srgbClr val="993399"/>
      </a:hlink>
      <a:folHlink>
        <a:srgbClr val="354567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LFI PowerPoint Template" id="{155EA2AF-28CC-4832-87C5-12B8B2C28DAA}" vid="{D1782398-8188-49E4-A080-F365839378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27032a5-8c74-49d9-bbcd-70a1fbc25f48">
      <UserInfo>
        <DisplayName>Christine Gardner</DisplayName>
        <AccountId>223</AccountId>
        <AccountType/>
      </UserInfo>
      <UserInfo>
        <DisplayName>Kahina Abdeli-Galinier</DisplayName>
        <AccountId>30</AccountId>
        <AccountType/>
      </UserInfo>
      <UserInfo>
        <DisplayName>Julie Neff</DisplayName>
        <AccountId>370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C42AA2F53A6F49B7435B77622C8083" ma:contentTypeVersion="13" ma:contentTypeDescription="Create a new document." ma:contentTypeScope="" ma:versionID="54dd2621447d57924c15d7dbc8f99d5d">
  <xsd:schema xmlns:xsd="http://www.w3.org/2001/XMLSchema" xmlns:xs="http://www.w3.org/2001/XMLSchema" xmlns:p="http://schemas.microsoft.com/office/2006/metadata/properties" xmlns:ns3="a27032a5-8c74-49d9-bbcd-70a1fbc25f48" xmlns:ns4="eb938c54-a598-4c9b-bca5-315fb3a3976e" targetNamespace="http://schemas.microsoft.com/office/2006/metadata/properties" ma:root="true" ma:fieldsID="5eace1a7c1305182a8d0e27e46a0ccdd" ns3:_="" ns4:_="">
    <xsd:import namespace="a27032a5-8c74-49d9-bbcd-70a1fbc25f48"/>
    <xsd:import namespace="eb938c54-a598-4c9b-bca5-315fb3a397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7032a5-8c74-49d9-bbcd-70a1fbc25f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38c54-a598-4c9b-bca5-315fb3a397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72F14-3E4B-4754-96E4-B3C6D0FB3E48}">
  <ds:schemaRefs>
    <ds:schemaRef ds:uri="http://schemas.microsoft.com/office/2006/metadata/properties"/>
    <ds:schemaRef ds:uri="http://schemas.microsoft.com/office/2006/documentManagement/types"/>
    <ds:schemaRef ds:uri="a27032a5-8c74-49d9-bbcd-70a1fbc25f48"/>
    <ds:schemaRef ds:uri="http://purl.org/dc/dcmitype/"/>
    <ds:schemaRef ds:uri="eb938c54-a598-4c9b-bca5-315fb3a3976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7E3A1D3-3B9E-4B5D-BC7D-34BC17A13C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7032a5-8c74-49d9-bbcd-70a1fbc25f48"/>
    <ds:schemaRef ds:uri="eb938c54-a598-4c9b-bca5-315fb3a397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30D8B8-2BF8-4178-A4B1-6B9B6531CB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8728</TotalTime>
  <Words>2580</Words>
  <Application>Microsoft Office PowerPoint</Application>
  <PresentationFormat>Custom</PresentationFormat>
  <Paragraphs>442</Paragraphs>
  <Slides>21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Narrow</vt:lpstr>
      <vt:lpstr>Calibri</vt:lpstr>
      <vt:lpstr>Ink Free</vt:lpstr>
      <vt:lpstr>Symbol</vt:lpstr>
      <vt:lpstr>Wingdings</vt:lpstr>
      <vt:lpstr>1_D&amp;I template internal </vt:lpstr>
      <vt:lpstr>D&amp;I template external </vt:lpstr>
      <vt:lpstr>think-cell Slide</vt:lpstr>
      <vt:lpstr>OSDU Well Delivery DMS Contribution</vt:lpstr>
      <vt:lpstr>Agenda</vt:lpstr>
      <vt:lpstr>SLB OSDU Well Delivery DMS Team</vt:lpstr>
      <vt:lpstr>Well Delivery DMS objectives</vt:lpstr>
      <vt:lpstr>What did we contribute in 2020?</vt:lpstr>
      <vt:lpstr>Well Delivery domain object hierarchy contributed to OSDU   </vt:lpstr>
      <vt:lpstr>High level architecture</vt:lpstr>
      <vt:lpstr>Example of Well Activity Program delivered to CVX OSDU store</vt:lpstr>
      <vt:lpstr>Domain workflow based API</vt:lpstr>
      <vt:lpstr>Domain use cases </vt:lpstr>
      <vt:lpstr>Domain API - Well Activity Program </vt:lpstr>
      <vt:lpstr>Domain APIs - Others </vt:lpstr>
      <vt:lpstr>Generic entity based API</vt:lpstr>
      <vt:lpstr>Generic entity based API</vt:lpstr>
      <vt:lpstr>Generic entity based API</vt:lpstr>
      <vt:lpstr>Code structure and documentation Link </vt:lpstr>
      <vt:lpstr>Well Delivery – GITLAB CI/CD Pipeline Link</vt:lpstr>
      <vt:lpstr>Few data object examples</vt:lpstr>
      <vt:lpstr>Q &amp; A </vt:lpstr>
      <vt:lpstr>What we will be contributing in 2021?</vt:lpstr>
      <vt:lpstr>References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D&amp;I PowerPoint Template</dc:title>
  <dc:creator>Christine Gardner</dc:creator>
  <cp:lastModifiedBy>Arun Shanmugam</cp:lastModifiedBy>
  <cp:revision>122</cp:revision>
  <dcterms:created xsi:type="dcterms:W3CDTF">2020-07-02T14:47:33Z</dcterms:created>
  <dcterms:modified xsi:type="dcterms:W3CDTF">2021-04-27T15:58:10Z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0x0101000FC42AA2F53A6F49B7435B77622C8083</vt:lpwstr>
  </property>
  <property fmtid="{D5CDD505-2E9C-101B-9397-08002B2CF9AE}" pid="3" name="MSIP_Label_703e2fe1-4846-4393-8cf2-1bc71a04fd88_Enabled">
    <vt:lpwstr>True</vt:lpwstr>
  </property>
  <property fmtid="{D5CDD505-2E9C-101B-9397-08002B2CF9AE}" pid="4" name="MSIP_Label_703e2fe1-4846-4393-8cf2-1bc71a04fd88_SiteId">
    <vt:lpwstr>41ff26dc-250f-4b13-8981-739be8610c21</vt:lpwstr>
  </property>
  <property fmtid="{D5CDD505-2E9C-101B-9397-08002B2CF9AE}" pid="5" name="MSIP_Label_703e2fe1-4846-4393-8cf2-1bc71a04fd88_Owner">
    <vt:lpwstr>JYao@slb.com</vt:lpwstr>
  </property>
  <property fmtid="{D5CDD505-2E9C-101B-9397-08002B2CF9AE}" pid="6" name="MSIP_Label_703e2fe1-4846-4393-8cf2-1bc71a04fd88_SetDate">
    <vt:lpwstr>2020-10-08T21:14:50.4293256Z</vt:lpwstr>
  </property>
  <property fmtid="{D5CDD505-2E9C-101B-9397-08002B2CF9AE}" pid="7" name="MSIP_Label_703e2fe1-4846-4393-8cf2-1bc71a04fd88_Name">
    <vt:lpwstr>Public</vt:lpwstr>
  </property>
  <property fmtid="{D5CDD505-2E9C-101B-9397-08002B2CF9AE}" pid="8" name="MSIP_Label_703e2fe1-4846-4393-8cf2-1bc71a04fd88_Application">
    <vt:lpwstr>Microsoft Azure Information Protection</vt:lpwstr>
  </property>
  <property fmtid="{D5CDD505-2E9C-101B-9397-08002B2CF9AE}" pid="9" name="MSIP_Label_703e2fe1-4846-4393-8cf2-1bc71a04fd88_ActionId">
    <vt:lpwstr>7f55c428-17b0-4037-bcdc-605cd32943eb</vt:lpwstr>
  </property>
  <property fmtid="{D5CDD505-2E9C-101B-9397-08002B2CF9AE}" pid="10" name="MSIP_Label_703e2fe1-4846-4393-8cf2-1bc71a04fd88_Extended_MSFT_Method">
    <vt:lpwstr>Manual</vt:lpwstr>
  </property>
  <property fmtid="{D5CDD505-2E9C-101B-9397-08002B2CF9AE}" pid="11" name="Sensitivity">
    <vt:lpwstr>Public</vt:lpwstr>
  </property>
</Properties>
</file>